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A573"/>
    <a:srgbClr val="E6E6E6"/>
    <a:srgbClr val="E0ECE5"/>
    <a:srgbClr val="E4F7D5"/>
    <a:srgbClr val="E6FCD0"/>
    <a:srgbClr val="CCF0E1"/>
    <a:srgbClr val="399D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67" d="100"/>
          <a:sy n="67" d="100"/>
        </p:scale>
        <p:origin x="208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A003-1DA8-46D8-A2CB-10F7C9880259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40B8-B9E4-4B7C-ACA3-2B9FFE596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8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A003-1DA8-46D8-A2CB-10F7C9880259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40B8-B9E4-4B7C-ACA3-2B9FFE596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275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A003-1DA8-46D8-A2CB-10F7C9880259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40B8-B9E4-4B7C-ACA3-2B9FFE596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47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A003-1DA8-46D8-A2CB-10F7C9880259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40B8-B9E4-4B7C-ACA3-2B9FFE596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95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A003-1DA8-46D8-A2CB-10F7C9880259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40B8-B9E4-4B7C-ACA3-2B9FFE596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34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A003-1DA8-46D8-A2CB-10F7C9880259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40B8-B9E4-4B7C-ACA3-2B9FFE596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79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A003-1DA8-46D8-A2CB-10F7C9880259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40B8-B9E4-4B7C-ACA3-2B9FFE596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06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A003-1DA8-46D8-A2CB-10F7C9880259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40B8-B9E4-4B7C-ACA3-2B9FFE596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87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A003-1DA8-46D8-A2CB-10F7C9880259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40B8-B9E4-4B7C-ACA3-2B9FFE596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92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A003-1DA8-46D8-A2CB-10F7C9880259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40B8-B9E4-4B7C-ACA3-2B9FFE596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A003-1DA8-46D8-A2CB-10F7C9880259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40B8-B9E4-4B7C-ACA3-2B9FFE596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860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FA003-1DA8-46D8-A2CB-10F7C9880259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340B8-B9E4-4B7C-ACA3-2B9FFE596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90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BEE3AB-B213-4C93-A1C4-7E9483C4CC23}"/>
              </a:ext>
            </a:extLst>
          </p:cNvPr>
          <p:cNvCxnSpPr>
            <a:cxnSpLocks/>
          </p:cNvCxnSpPr>
          <p:nvPr/>
        </p:nvCxnSpPr>
        <p:spPr>
          <a:xfrm flipV="1">
            <a:off x="175005" y="447955"/>
            <a:ext cx="6581616" cy="20715"/>
          </a:xfrm>
          <a:prstGeom prst="line">
            <a:avLst/>
          </a:prstGeom>
          <a:ln w="28575">
            <a:solidFill>
              <a:srgbClr val="00B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FFBACD0-F595-438D-85C3-5080F57A7A98}"/>
              </a:ext>
            </a:extLst>
          </p:cNvPr>
          <p:cNvSpPr txBox="1"/>
          <p:nvPr/>
        </p:nvSpPr>
        <p:spPr>
          <a:xfrm>
            <a:off x="0" y="241624"/>
            <a:ext cx="3336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  </a:t>
            </a:r>
            <a:r>
              <a:rPr lang="en-GB" sz="1200" b="1" dirty="0"/>
              <a:t>Safeguarding Roles and Responsibilities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EF96F9-3964-4F8A-AA9C-DBFC74385D6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99" y="8535"/>
            <a:ext cx="1331473" cy="1172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460960D-2645-4980-84C2-D04FF573D0DA}"/>
              </a:ext>
            </a:extLst>
          </p:cNvPr>
          <p:cNvSpPr txBox="1"/>
          <p:nvPr/>
        </p:nvSpPr>
        <p:spPr>
          <a:xfrm>
            <a:off x="4085390" y="190455"/>
            <a:ext cx="3336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                                                 </a:t>
            </a:r>
            <a:r>
              <a:rPr lang="en-GB" sz="1200" b="1" dirty="0"/>
              <a:t>2023 - 2024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CC249A7-9848-4157-A42F-B5B949A32DB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394" y="1214467"/>
            <a:ext cx="1331473" cy="54063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1C636E4-EB48-4F35-BE8F-CE260488AEA3}"/>
              </a:ext>
            </a:extLst>
          </p:cNvPr>
          <p:cNvSpPr txBox="1"/>
          <p:nvPr/>
        </p:nvSpPr>
        <p:spPr>
          <a:xfrm>
            <a:off x="2246629" y="1803196"/>
            <a:ext cx="2361762" cy="4047262"/>
          </a:xfrm>
          <a:prstGeom prst="rect">
            <a:avLst/>
          </a:prstGeom>
          <a:solidFill>
            <a:srgbClr val="CCF0E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Designated Safeguarding Lead </a:t>
            </a:r>
          </a:p>
          <a:p>
            <a:pPr algn="ctr"/>
            <a:r>
              <a:rPr lang="en-GB" sz="1200" b="1" dirty="0">
                <a:solidFill>
                  <a:schemeClr val="accent4">
                    <a:lumMod val="75000"/>
                  </a:schemeClr>
                </a:solidFill>
              </a:rPr>
              <a:t>Jenny Wilkes</a:t>
            </a:r>
          </a:p>
          <a:p>
            <a:pPr algn="ctr"/>
            <a:r>
              <a:rPr lang="en-GB" sz="1200" b="1" dirty="0"/>
              <a:t>Head Teacher </a:t>
            </a:r>
          </a:p>
          <a:p>
            <a:pPr algn="ctr"/>
            <a:endParaRPr lang="en-GB" sz="1200" b="1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Oversight of all safeguarding activity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Staff safeguarding support and advice, coordinates pastoral meetings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Management and QA of My Concern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Safeguarding and Child Protection policies, briefs staff on updates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Safer Recruitment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Organisation of training and staff development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Links/partnerships with outside agencies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Attends Trust level safeguarding briefings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Attends advanced level safeguarding training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Attendance Lead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Senior Mental Health and Wellbeing Lead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Anti-Bullying Leader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037DF8-7A4A-4140-AC50-6A8FC825FE9E}"/>
              </a:ext>
            </a:extLst>
          </p:cNvPr>
          <p:cNvSpPr txBox="1"/>
          <p:nvPr/>
        </p:nvSpPr>
        <p:spPr>
          <a:xfrm>
            <a:off x="2328803" y="6068650"/>
            <a:ext cx="2217932" cy="3708708"/>
          </a:xfrm>
          <a:prstGeom prst="rect">
            <a:avLst/>
          </a:prstGeom>
          <a:solidFill>
            <a:srgbClr val="CCF0E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Deputy Designated Safeguarding Lead 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>
                <a:solidFill>
                  <a:schemeClr val="accent4">
                    <a:lumMod val="75000"/>
                  </a:schemeClr>
                </a:solidFill>
              </a:rPr>
              <a:t>Zoe Farrow </a:t>
            </a:r>
          </a:p>
          <a:p>
            <a:pPr algn="ctr"/>
            <a:r>
              <a:rPr lang="en-GB" sz="1100" b="1" dirty="0"/>
              <a:t>Deputy Head Teacher </a:t>
            </a:r>
          </a:p>
          <a:p>
            <a:pPr algn="ctr"/>
            <a:endParaRPr lang="en-GB" sz="1200" b="1" dirty="0"/>
          </a:p>
          <a:p>
            <a:pPr algn="ctr"/>
            <a:r>
              <a:rPr lang="en-GB" sz="1050" b="1" dirty="0"/>
              <a:t>Assumes the responsibilities of the lead DSL when offsite</a:t>
            </a:r>
          </a:p>
          <a:p>
            <a:pPr algn="ctr"/>
            <a:endParaRPr lang="en-GB" sz="1050" b="1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Deputy Attendance Leader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Behaviour Leader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SEND support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EHCP applications and funding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IEPs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Screenings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Daily check-ins and behaviour monitoring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Safer recruitment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Identification of children’s needs, referrals and impact/monitoring of support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Intervention monitoring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A675BB-9040-4D9D-AA82-CB9033405CD8}"/>
              </a:ext>
            </a:extLst>
          </p:cNvPr>
          <p:cNvSpPr txBox="1"/>
          <p:nvPr/>
        </p:nvSpPr>
        <p:spPr>
          <a:xfrm>
            <a:off x="125407" y="4430265"/>
            <a:ext cx="1714977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4">
                    <a:lumMod val="75000"/>
                  </a:schemeClr>
                </a:solidFill>
              </a:rPr>
              <a:t>James Benn </a:t>
            </a:r>
          </a:p>
          <a:p>
            <a:pPr algn="ctr"/>
            <a:r>
              <a:rPr lang="en-GB" sz="1200" b="1" dirty="0"/>
              <a:t>Business Manager</a:t>
            </a:r>
          </a:p>
          <a:p>
            <a:pPr algn="ctr"/>
            <a:endParaRPr lang="en-GB" sz="1200" b="1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Management of Single Central Record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Supports safer recruitment process (DBS)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Safer recruitment trained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Attendance officer 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81F6CE11-2443-4D17-9016-69307D00AB15}"/>
              </a:ext>
            </a:extLst>
          </p:cNvPr>
          <p:cNvCxnSpPr>
            <a:cxnSpLocks/>
          </p:cNvCxnSpPr>
          <p:nvPr/>
        </p:nvCxnSpPr>
        <p:spPr>
          <a:xfrm rot="10800000">
            <a:off x="1844443" y="4713792"/>
            <a:ext cx="518605" cy="208997"/>
          </a:xfrm>
          <a:prstGeom prst="bentConnector3">
            <a:avLst>
              <a:gd name="adj1" fmla="val 50000"/>
            </a:avLst>
          </a:prstGeom>
          <a:ln w="19050">
            <a:solidFill>
              <a:srgbClr val="31A57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A08FEFE-AAA3-4ACE-B336-FC6906875F8A}"/>
              </a:ext>
            </a:extLst>
          </p:cNvPr>
          <p:cNvSpPr txBox="1"/>
          <p:nvPr/>
        </p:nvSpPr>
        <p:spPr>
          <a:xfrm>
            <a:off x="4161385" y="636471"/>
            <a:ext cx="2595236" cy="11079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4">
                    <a:lumMod val="75000"/>
                  </a:schemeClr>
                </a:solidFill>
              </a:rPr>
              <a:t>Georgina Blair </a:t>
            </a:r>
          </a:p>
          <a:p>
            <a:pPr algn="ctr"/>
            <a:r>
              <a:rPr lang="en-GB" sz="1200" b="1" dirty="0"/>
              <a:t>Safeguarding Governor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Governor with oversight of safeguarding within school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Reports to the governing body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Attends trust safeguarding training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1572349-C7FD-415C-8794-E9DF9539489C}"/>
              </a:ext>
            </a:extLst>
          </p:cNvPr>
          <p:cNvSpPr txBox="1"/>
          <p:nvPr/>
        </p:nvSpPr>
        <p:spPr>
          <a:xfrm>
            <a:off x="4796517" y="1949982"/>
            <a:ext cx="2001798" cy="12464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4">
                    <a:lumMod val="75000"/>
                  </a:schemeClr>
                </a:solidFill>
              </a:rPr>
              <a:t>Jo Dudley   </a:t>
            </a:r>
          </a:p>
          <a:p>
            <a:pPr algn="ctr"/>
            <a:r>
              <a:rPr lang="en-GB" sz="1050" b="1" dirty="0"/>
              <a:t>Forest School Leader</a:t>
            </a:r>
          </a:p>
          <a:p>
            <a:pPr algn="ctr"/>
            <a:r>
              <a:rPr lang="en-GB" sz="1050" b="1" dirty="0"/>
              <a:t>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Nurture trained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Plan and lead interventions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Identify individual targets and monitor progress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9CF69A5-8D3E-4BC8-9D53-1F029DFDE31F}"/>
              </a:ext>
            </a:extLst>
          </p:cNvPr>
          <p:cNvSpPr txBox="1"/>
          <p:nvPr/>
        </p:nvSpPr>
        <p:spPr>
          <a:xfrm>
            <a:off x="4811514" y="3269455"/>
            <a:ext cx="1945107" cy="14080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4">
                    <a:lumMod val="75000"/>
                  </a:schemeClr>
                </a:solidFill>
              </a:rPr>
              <a:t>Lisa Sparrow  </a:t>
            </a:r>
          </a:p>
          <a:p>
            <a:pPr algn="ctr"/>
            <a:r>
              <a:rPr lang="en-GB" sz="1050" b="1" dirty="0"/>
              <a:t> KS2 Pastoral Support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Mental Health First Aider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Emotion coaching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Pastoral interventions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1:1 support for children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Identify targets and monitor individual progress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382AC59-38D7-4B36-9772-10DA997BABB5}"/>
              </a:ext>
            </a:extLst>
          </p:cNvPr>
          <p:cNvSpPr txBox="1"/>
          <p:nvPr/>
        </p:nvSpPr>
        <p:spPr>
          <a:xfrm>
            <a:off x="146749" y="645138"/>
            <a:ext cx="1956766" cy="3585597"/>
          </a:xfrm>
          <a:prstGeom prst="rect">
            <a:avLst/>
          </a:prstGeom>
          <a:solidFill>
            <a:srgbClr val="E0ECE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4">
                    <a:lumMod val="75000"/>
                  </a:schemeClr>
                </a:solidFill>
              </a:rPr>
              <a:t>It is the responsibility of all adults in school to:</a:t>
            </a:r>
          </a:p>
          <a:p>
            <a:r>
              <a:rPr lang="en-GB" sz="1400" b="1" dirty="0"/>
              <a:t>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Be vigilant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GB" sz="105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Report any concerns to the DSL in a timely manner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GB" sz="105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Understand and follow policies and procedures.</a:t>
            </a:r>
          </a:p>
          <a:p>
            <a:endParaRPr lang="en-GB" sz="105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Listen to any concerns and report in a timely manner</a:t>
            </a:r>
          </a:p>
          <a:p>
            <a:endParaRPr lang="en-GB" sz="105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Attend annual training, read updates, stay updated</a:t>
            </a:r>
          </a:p>
          <a:p>
            <a:endParaRPr lang="en-GB" sz="105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Attend daily and weekly briefings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GB" sz="105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Maintain confidentiality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7060AB-2BF0-4DD8-9FD4-2B3F7B41F4A8}"/>
              </a:ext>
            </a:extLst>
          </p:cNvPr>
          <p:cNvSpPr txBox="1"/>
          <p:nvPr/>
        </p:nvSpPr>
        <p:spPr>
          <a:xfrm>
            <a:off x="4810688" y="4749844"/>
            <a:ext cx="1930561" cy="12464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accent4">
                    <a:lumMod val="75000"/>
                  </a:schemeClr>
                </a:solidFill>
              </a:rPr>
              <a:t>Amy </a:t>
            </a:r>
            <a:r>
              <a:rPr lang="en-GB" sz="1200" b="1" dirty="0" err="1">
                <a:solidFill>
                  <a:schemeClr val="accent4">
                    <a:lumMod val="75000"/>
                  </a:schemeClr>
                </a:solidFill>
              </a:rPr>
              <a:t>Liversidge</a:t>
            </a:r>
            <a:r>
              <a:rPr lang="en-GB" sz="1200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</a:p>
          <a:p>
            <a:pPr algn="ctr"/>
            <a:r>
              <a:rPr lang="en-GB" sz="1050" b="1" dirty="0"/>
              <a:t> KS1 Pastoral Support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Pastoral interventions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1:1 support for children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Identify targets and monitor individual progress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Mental Health First Aider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58AE61F-EE39-485E-944B-7BB9C4FB889A}"/>
              </a:ext>
            </a:extLst>
          </p:cNvPr>
          <p:cNvSpPr txBox="1"/>
          <p:nvPr/>
        </p:nvSpPr>
        <p:spPr>
          <a:xfrm>
            <a:off x="4695206" y="6068650"/>
            <a:ext cx="2023377" cy="3754874"/>
          </a:xfrm>
          <a:prstGeom prst="rect">
            <a:avLst/>
          </a:prstGeom>
          <a:solidFill>
            <a:srgbClr val="CCF0E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Deputy Designated Safeguarding Lead 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>
                <a:solidFill>
                  <a:schemeClr val="accent4">
                    <a:lumMod val="75000"/>
                  </a:schemeClr>
                </a:solidFill>
              </a:rPr>
              <a:t>Joanne Mark </a:t>
            </a:r>
            <a:endParaRPr lang="en-GB" sz="1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en-GB" sz="1100" b="1" dirty="0"/>
              <a:t>Family Liaison Worker and Early Help Lead </a:t>
            </a:r>
          </a:p>
          <a:p>
            <a:pPr algn="ctr"/>
            <a:endParaRPr lang="en-GB" sz="1200" b="1" dirty="0"/>
          </a:p>
          <a:p>
            <a:pPr algn="ctr"/>
            <a:r>
              <a:rPr lang="en-GB" sz="1000" b="1" dirty="0"/>
              <a:t>Assumes the responsibilities of the lead DSL when offsite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00" dirty="0"/>
              <a:t>Early Help provision for children and families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00" dirty="0"/>
              <a:t>Early Help Assessments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00" dirty="0"/>
              <a:t>Referrals/signposting to other services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00" dirty="0"/>
              <a:t>Team around the child meetings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00" dirty="0"/>
              <a:t>Family support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00" dirty="0"/>
              <a:t>Coffee mornings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00" dirty="0"/>
              <a:t>Identification of children’s needs, referrals and impact/monitoring of support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00" dirty="0"/>
              <a:t>1:1 and small group support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00" dirty="0"/>
              <a:t>Daily check-ins and behaviour monitoring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560139-24EA-4BD0-B49B-1DE4B4CB1B1E}"/>
              </a:ext>
            </a:extLst>
          </p:cNvPr>
          <p:cNvSpPr txBox="1"/>
          <p:nvPr/>
        </p:nvSpPr>
        <p:spPr>
          <a:xfrm>
            <a:off x="175005" y="6568787"/>
            <a:ext cx="2023377" cy="3208571"/>
          </a:xfrm>
          <a:prstGeom prst="rect">
            <a:avLst/>
          </a:prstGeom>
          <a:solidFill>
            <a:srgbClr val="CCF0E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Deputy Designated Safeguarding Lead 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>
                <a:solidFill>
                  <a:schemeClr val="accent4">
                    <a:lumMod val="75000"/>
                  </a:schemeClr>
                </a:solidFill>
              </a:rPr>
              <a:t>Ruth Parker </a:t>
            </a:r>
          </a:p>
          <a:p>
            <a:pPr algn="ctr"/>
            <a:r>
              <a:rPr lang="en-GB" sz="1100" b="1" dirty="0"/>
              <a:t>Early Years Lead</a:t>
            </a:r>
          </a:p>
          <a:p>
            <a:pPr algn="ctr"/>
            <a:r>
              <a:rPr lang="en-GB" sz="1100" b="1" dirty="0"/>
              <a:t>Senior Leadership Team</a:t>
            </a:r>
          </a:p>
          <a:p>
            <a:pPr algn="ctr"/>
            <a:endParaRPr lang="en-GB" sz="1050" b="1" dirty="0"/>
          </a:p>
          <a:p>
            <a:pPr algn="ctr"/>
            <a:r>
              <a:rPr lang="en-GB" sz="1050" b="1" dirty="0"/>
              <a:t>Assumes the responsibilities of the lead DSL when offsite</a:t>
            </a:r>
          </a:p>
          <a:p>
            <a:pPr algn="ctr"/>
            <a:endParaRPr lang="en-GB" sz="1050" b="1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Referrals/signposting to other services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Identification of children’s needs, referrals and impact/monitoring of support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Daily check-ins and behaviour monitoring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/>
              <a:t>Anti-Bullying Leader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GB" sz="1050" dirty="0"/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A5F24751-7100-4149-A7E8-B8D494F7AE75}"/>
              </a:ext>
            </a:extLst>
          </p:cNvPr>
          <p:cNvCxnSpPr>
            <a:cxnSpLocks/>
          </p:cNvCxnSpPr>
          <p:nvPr/>
        </p:nvCxnSpPr>
        <p:spPr>
          <a:xfrm flipV="1">
            <a:off x="4541278" y="2337807"/>
            <a:ext cx="399213" cy="216869"/>
          </a:xfrm>
          <a:prstGeom prst="bentConnector3">
            <a:avLst>
              <a:gd name="adj1" fmla="val 50000"/>
            </a:avLst>
          </a:prstGeom>
          <a:ln w="19050">
            <a:solidFill>
              <a:srgbClr val="31A57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F0404082-8E81-4F56-8639-D3EF31814FEE}"/>
              </a:ext>
            </a:extLst>
          </p:cNvPr>
          <p:cNvCxnSpPr>
            <a:cxnSpLocks/>
          </p:cNvCxnSpPr>
          <p:nvPr/>
        </p:nvCxnSpPr>
        <p:spPr>
          <a:xfrm flipV="1">
            <a:off x="4498661" y="3718393"/>
            <a:ext cx="399213" cy="216869"/>
          </a:xfrm>
          <a:prstGeom prst="bentConnector3">
            <a:avLst>
              <a:gd name="adj1" fmla="val 50000"/>
            </a:avLst>
          </a:prstGeom>
          <a:ln w="19050">
            <a:solidFill>
              <a:srgbClr val="31A57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452CC444-0EE3-4EE4-A958-AC13C19C31BD}"/>
              </a:ext>
            </a:extLst>
          </p:cNvPr>
          <p:cNvCxnSpPr>
            <a:cxnSpLocks/>
          </p:cNvCxnSpPr>
          <p:nvPr/>
        </p:nvCxnSpPr>
        <p:spPr>
          <a:xfrm flipV="1">
            <a:off x="4495600" y="5057063"/>
            <a:ext cx="399213" cy="216869"/>
          </a:xfrm>
          <a:prstGeom prst="bentConnector3">
            <a:avLst>
              <a:gd name="adj1" fmla="val 50000"/>
            </a:avLst>
          </a:prstGeom>
          <a:ln w="19050">
            <a:solidFill>
              <a:srgbClr val="31A57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0CFDDFE5-6E8F-4BE2-9EED-5C67A50C0C00}"/>
              </a:ext>
            </a:extLst>
          </p:cNvPr>
          <p:cNvCxnSpPr>
            <a:cxnSpLocks/>
          </p:cNvCxnSpPr>
          <p:nvPr/>
        </p:nvCxnSpPr>
        <p:spPr>
          <a:xfrm rot="10800000">
            <a:off x="1886493" y="2148148"/>
            <a:ext cx="518605" cy="208997"/>
          </a:xfrm>
          <a:prstGeom prst="bentConnector3">
            <a:avLst>
              <a:gd name="adj1" fmla="val 50000"/>
            </a:avLst>
          </a:prstGeom>
          <a:ln w="19050">
            <a:solidFill>
              <a:srgbClr val="31A57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CCBAF6B3-784E-42E8-B889-8A22EABBFC39}"/>
              </a:ext>
            </a:extLst>
          </p:cNvPr>
          <p:cNvCxnSpPr>
            <a:cxnSpLocks/>
          </p:cNvCxnSpPr>
          <p:nvPr/>
        </p:nvCxnSpPr>
        <p:spPr>
          <a:xfrm rot="5400000">
            <a:off x="1691004" y="6061844"/>
            <a:ext cx="1005787" cy="300781"/>
          </a:xfrm>
          <a:prstGeom prst="bentConnector3">
            <a:avLst>
              <a:gd name="adj1" fmla="val 50000"/>
            </a:avLst>
          </a:prstGeom>
          <a:ln w="19050">
            <a:solidFill>
              <a:srgbClr val="31A57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6EC1A7D1-7699-4566-AABF-4DBE6EC66378}"/>
              </a:ext>
            </a:extLst>
          </p:cNvPr>
          <p:cNvCxnSpPr>
            <a:cxnSpLocks/>
          </p:cNvCxnSpPr>
          <p:nvPr/>
        </p:nvCxnSpPr>
        <p:spPr>
          <a:xfrm>
            <a:off x="4339298" y="5765006"/>
            <a:ext cx="435787" cy="325312"/>
          </a:xfrm>
          <a:prstGeom prst="bentConnector3">
            <a:avLst>
              <a:gd name="adj1" fmla="val 50000"/>
            </a:avLst>
          </a:prstGeom>
          <a:ln w="19050">
            <a:solidFill>
              <a:srgbClr val="31A57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A18F111-97CC-479A-BBBF-229FE281FD45}"/>
              </a:ext>
            </a:extLst>
          </p:cNvPr>
          <p:cNvCxnSpPr>
            <a:cxnSpLocks/>
          </p:cNvCxnSpPr>
          <p:nvPr/>
        </p:nvCxnSpPr>
        <p:spPr>
          <a:xfrm>
            <a:off x="3372522" y="5765006"/>
            <a:ext cx="0" cy="407194"/>
          </a:xfrm>
          <a:prstGeom prst="straightConnector1">
            <a:avLst/>
          </a:prstGeom>
          <a:ln w="19050">
            <a:solidFill>
              <a:srgbClr val="31A57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2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6080</TotalTime>
  <Words>409</Words>
  <Application>Microsoft Office PowerPoint</Application>
  <PresentationFormat>A4 Paper (210x297 mm)</PresentationFormat>
  <Paragraphs>108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Wilkes</dc:creator>
  <cp:lastModifiedBy>Jenny Wilkes</cp:lastModifiedBy>
  <cp:revision>22</cp:revision>
  <cp:lastPrinted>2023-09-13T09:47:23Z</cp:lastPrinted>
  <dcterms:created xsi:type="dcterms:W3CDTF">2023-06-22T20:36:02Z</dcterms:created>
  <dcterms:modified xsi:type="dcterms:W3CDTF">2024-03-28T10:10:16Z</dcterms:modified>
</cp:coreProperties>
</file>