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B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7" d="100"/>
          <a:sy n="77" d="100"/>
        </p:scale>
        <p:origin x="30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489EBF-67EC-4B3B-A767-EE0D5B4F7108}"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355918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89EBF-67EC-4B3B-A767-EE0D5B4F7108}"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20486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89EBF-67EC-4B3B-A767-EE0D5B4F7108}"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159851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89EBF-67EC-4B3B-A767-EE0D5B4F7108}"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148805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489EBF-67EC-4B3B-A767-EE0D5B4F7108}"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339911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89EBF-67EC-4B3B-A767-EE0D5B4F7108}" type="datetimeFigureOut">
              <a:rPr lang="en-GB" smtClean="0"/>
              <a:t>03/06/2026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293931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89EBF-67EC-4B3B-A767-EE0D5B4F7108}" type="datetimeFigureOut">
              <a:rPr lang="en-GB" smtClean="0"/>
              <a:t>03/06/2026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221932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89EBF-67EC-4B3B-A767-EE0D5B4F7108}" type="datetimeFigureOut">
              <a:rPr lang="en-GB" smtClean="0"/>
              <a:t>03/06/2026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94116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89EBF-67EC-4B3B-A767-EE0D5B4F7108}" type="datetimeFigureOut">
              <a:rPr lang="en-GB" smtClean="0"/>
              <a:t>03/06/2026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7593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4489EBF-67EC-4B3B-A767-EE0D5B4F7108}" type="datetimeFigureOut">
              <a:rPr lang="en-GB" smtClean="0"/>
              <a:t>03/06/2026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374414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4489EBF-67EC-4B3B-A767-EE0D5B4F7108}" type="datetimeFigureOut">
              <a:rPr lang="en-GB" smtClean="0"/>
              <a:t>03/06/2026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CEAD4-D734-447A-A7C6-AB9F28089146}" type="slidenum">
              <a:rPr lang="en-GB" smtClean="0"/>
              <a:t>‹#›</a:t>
            </a:fld>
            <a:endParaRPr lang="en-GB"/>
          </a:p>
        </p:txBody>
      </p:sp>
    </p:spTree>
    <p:extLst>
      <p:ext uri="{BB962C8B-B14F-4D97-AF65-F5344CB8AC3E}">
        <p14:creationId xmlns:p14="http://schemas.microsoft.com/office/powerpoint/2010/main" val="392077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4489EBF-67EC-4B3B-A767-EE0D5B4F7108}" type="datetimeFigureOut">
              <a:rPr lang="en-GB" smtClean="0"/>
              <a:t>03/06/2026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8CEAD4-D734-447A-A7C6-AB9F28089146}" type="slidenum">
              <a:rPr lang="en-GB" smtClean="0"/>
              <a:t>‹#›</a:t>
            </a:fld>
            <a:endParaRPr lang="en-GB"/>
          </a:p>
        </p:txBody>
      </p:sp>
    </p:spTree>
    <p:extLst>
      <p:ext uri="{BB962C8B-B14F-4D97-AF65-F5344CB8AC3E}">
        <p14:creationId xmlns:p14="http://schemas.microsoft.com/office/powerpoint/2010/main" val="3415743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37C64-9F62-416D-99A4-C8FCD4716237}"/>
              </a:ext>
            </a:extLst>
          </p:cNvPr>
          <p:cNvSpPr/>
          <p:nvPr/>
        </p:nvSpPr>
        <p:spPr>
          <a:xfrm>
            <a:off x="0" y="0"/>
            <a:ext cx="6858000" cy="1357313"/>
          </a:xfrm>
          <a:prstGeom prst="rect">
            <a:avLst/>
          </a:prstGeom>
          <a:solidFill>
            <a:srgbClr val="21AB6D"/>
          </a:solidFill>
          <a:ln>
            <a:solidFill>
              <a:srgbClr val="21A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5C84556-D9A4-483A-981B-2131BB11B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3" y="94059"/>
            <a:ext cx="1183168" cy="1169194"/>
          </a:xfrm>
          <a:prstGeom prst="rect">
            <a:avLst/>
          </a:prstGeom>
        </p:spPr>
      </p:pic>
      <p:sp>
        <p:nvSpPr>
          <p:cNvPr id="8" name="TextBox 7">
            <a:extLst>
              <a:ext uri="{FF2B5EF4-FFF2-40B4-BE49-F238E27FC236}">
                <a16:creationId xmlns:a16="http://schemas.microsoft.com/office/drawing/2014/main" id="{11A0E343-CD5F-41CF-851A-9974650CFF84}"/>
              </a:ext>
            </a:extLst>
          </p:cNvPr>
          <p:cNvSpPr txBox="1"/>
          <p:nvPr/>
        </p:nvSpPr>
        <p:spPr>
          <a:xfrm>
            <a:off x="1416179" y="232380"/>
            <a:ext cx="3270122" cy="892552"/>
          </a:xfrm>
          <a:prstGeom prst="rect">
            <a:avLst/>
          </a:prstGeom>
          <a:noFill/>
        </p:spPr>
        <p:txBody>
          <a:bodyPr wrap="square" rtlCol="0">
            <a:spAutoFit/>
          </a:bodyPr>
          <a:lstStyle/>
          <a:p>
            <a:pPr algn="ctr"/>
            <a:r>
              <a:rPr lang="en-GB" b="1" dirty="0">
                <a:solidFill>
                  <a:schemeClr val="bg1"/>
                </a:solidFill>
              </a:rPr>
              <a:t>William Rhodes Primary and Nursery School</a:t>
            </a:r>
          </a:p>
          <a:p>
            <a:pPr algn="ctr"/>
            <a:r>
              <a:rPr lang="en-GB" sz="1600" b="1" dirty="0">
                <a:solidFill>
                  <a:schemeClr val="bg1"/>
                </a:solidFill>
              </a:rPr>
              <a:t>British Values Statement 2025- 26</a:t>
            </a:r>
          </a:p>
        </p:txBody>
      </p:sp>
      <p:sp>
        <p:nvSpPr>
          <p:cNvPr id="10" name="TextBox 9">
            <a:extLst>
              <a:ext uri="{FF2B5EF4-FFF2-40B4-BE49-F238E27FC236}">
                <a16:creationId xmlns:a16="http://schemas.microsoft.com/office/drawing/2014/main" id="{D9940C77-862E-4CAA-A047-7BE06BCBFE84}"/>
              </a:ext>
            </a:extLst>
          </p:cNvPr>
          <p:cNvSpPr txBox="1"/>
          <p:nvPr/>
        </p:nvSpPr>
        <p:spPr>
          <a:xfrm>
            <a:off x="167878" y="1420045"/>
            <a:ext cx="6522244" cy="1169551"/>
          </a:xfrm>
          <a:prstGeom prst="rect">
            <a:avLst/>
          </a:prstGeom>
          <a:noFill/>
        </p:spPr>
        <p:txBody>
          <a:bodyPr wrap="square" rtlCol="0">
            <a:spAutoFit/>
          </a:bodyPr>
          <a:lstStyle/>
          <a:p>
            <a:pPr algn="just"/>
            <a:r>
              <a:rPr lang="en-GB" sz="1400" dirty="0"/>
              <a:t>At William Rhodes Primary and Nursery School, we aim to give our children the knowledge and understanding they need, in order to become global citizens of tomorrow. We teach them key messages in order for them to understand how to keep themselves and others safe and how to show kindness, empathy and understanding to others and celebrate our differences as they are what make all of us unique! </a:t>
            </a:r>
          </a:p>
        </p:txBody>
      </p:sp>
      <p:sp>
        <p:nvSpPr>
          <p:cNvPr id="11" name="TextBox 10">
            <a:extLst>
              <a:ext uri="{FF2B5EF4-FFF2-40B4-BE49-F238E27FC236}">
                <a16:creationId xmlns:a16="http://schemas.microsoft.com/office/drawing/2014/main" id="{1181CE12-F6FE-4019-8F70-38E17B15655A}"/>
              </a:ext>
            </a:extLst>
          </p:cNvPr>
          <p:cNvSpPr txBox="1"/>
          <p:nvPr/>
        </p:nvSpPr>
        <p:spPr>
          <a:xfrm>
            <a:off x="91007" y="4467225"/>
            <a:ext cx="6675985" cy="738664"/>
          </a:xfrm>
          <a:prstGeom prst="rect">
            <a:avLst/>
          </a:prstGeom>
          <a:noFill/>
        </p:spPr>
        <p:txBody>
          <a:bodyPr wrap="square" rtlCol="0">
            <a:spAutoFit/>
          </a:bodyPr>
          <a:lstStyle/>
          <a:p>
            <a:pPr algn="just"/>
            <a:r>
              <a:rPr lang="en-GB" sz="1400" dirty="0"/>
              <a:t>The British Values form a large part of our every day school life and are taught through our daily assemblies and our wider curriculum. Here are the ways in which the values are brought to life in our school:</a:t>
            </a:r>
          </a:p>
        </p:txBody>
      </p:sp>
      <p:sp>
        <p:nvSpPr>
          <p:cNvPr id="13" name="TextBox 12">
            <a:extLst>
              <a:ext uri="{FF2B5EF4-FFF2-40B4-BE49-F238E27FC236}">
                <a16:creationId xmlns:a16="http://schemas.microsoft.com/office/drawing/2014/main" id="{ACAD8235-6985-4BF6-B9A4-64D2E31BF9BE}"/>
              </a:ext>
            </a:extLst>
          </p:cNvPr>
          <p:cNvSpPr txBox="1"/>
          <p:nvPr/>
        </p:nvSpPr>
        <p:spPr>
          <a:xfrm>
            <a:off x="1664494" y="5666065"/>
            <a:ext cx="5025628" cy="3539430"/>
          </a:xfrm>
          <a:prstGeom prst="rect">
            <a:avLst/>
          </a:prstGeom>
          <a:noFill/>
        </p:spPr>
        <p:txBody>
          <a:bodyPr wrap="square" rtlCol="0">
            <a:spAutoFit/>
          </a:bodyPr>
          <a:lstStyle/>
          <a:p>
            <a:pPr marL="285750" indent="-285750" algn="just">
              <a:buClr>
                <a:srgbClr val="21AB6D"/>
              </a:buClr>
              <a:buFont typeface="Arial" panose="020B0604020202020204" pitchFamily="34" charset="0"/>
              <a:buChar char="•"/>
            </a:pPr>
            <a:r>
              <a:rPr lang="en-GB" sz="1400" dirty="0"/>
              <a:t>Children are given a voice through pupil voice groups across school, including our Pupil Parliament and Reading Ambassadors who help to shape the school curriculum, policies and procedures. </a:t>
            </a:r>
          </a:p>
          <a:p>
            <a:pPr marL="285750" indent="-285750" algn="just">
              <a:buClr>
                <a:srgbClr val="21AB6D"/>
              </a:buClr>
              <a:buFont typeface="Arial" panose="020B0604020202020204" pitchFamily="34" charset="0"/>
              <a:buChar char="•"/>
            </a:pPr>
            <a:r>
              <a:rPr lang="en-GB" sz="1400" dirty="0"/>
              <a:t>Teachers ask children for their thoughts and opinions and these are used, wherever appropriate to influence decision making.</a:t>
            </a:r>
          </a:p>
          <a:p>
            <a:pPr marL="285750" indent="-285750" algn="just">
              <a:buClr>
                <a:srgbClr val="21AB6D"/>
              </a:buClr>
              <a:buFont typeface="Arial" panose="020B0604020202020204" pitchFamily="34" charset="0"/>
              <a:buChar char="•"/>
            </a:pPr>
            <a:r>
              <a:rPr lang="en-GB" sz="1400" dirty="0"/>
              <a:t>Restorative conversations happen regularly in school, which help children to understand situations, accept responsibility, empathise with others and suggest ways in which to move forwards. </a:t>
            </a:r>
          </a:p>
          <a:p>
            <a:pPr marL="285750" indent="-285750" algn="just">
              <a:buClr>
                <a:srgbClr val="21AB6D"/>
              </a:buClr>
              <a:buFont typeface="Arial" panose="020B0604020202020204" pitchFamily="34" charset="0"/>
              <a:buChar char="•"/>
            </a:pPr>
            <a:r>
              <a:rPr lang="en-GB" sz="1400" dirty="0"/>
              <a:t>Children are taught about democracy and how things are made fair, with the understanding that fair is not always equal. </a:t>
            </a:r>
          </a:p>
          <a:p>
            <a:pPr marL="285750" indent="-285750" algn="just">
              <a:buClr>
                <a:srgbClr val="21AB6D"/>
              </a:buClr>
              <a:buFont typeface="Arial" panose="020B0604020202020204" pitchFamily="34" charset="0"/>
              <a:buChar char="•"/>
            </a:pPr>
            <a:r>
              <a:rPr lang="en-GB" sz="1400" dirty="0"/>
              <a:t>Parent views are sought regularly, through Parent Surveys and feedback is taken on board and, where appropriate, acted upon. </a:t>
            </a:r>
          </a:p>
        </p:txBody>
      </p:sp>
      <p:pic>
        <p:nvPicPr>
          <p:cNvPr id="5" name="Picture 4">
            <a:extLst>
              <a:ext uri="{FF2B5EF4-FFF2-40B4-BE49-F238E27FC236}">
                <a16:creationId xmlns:a16="http://schemas.microsoft.com/office/drawing/2014/main" id="{FA9E43A7-858E-4AE4-BCF0-6D418FA47308}"/>
              </a:ext>
            </a:extLst>
          </p:cNvPr>
          <p:cNvPicPr>
            <a:picLocks noChangeAspect="1"/>
          </p:cNvPicPr>
          <p:nvPr/>
        </p:nvPicPr>
        <p:blipFill>
          <a:blip r:embed="rId3"/>
          <a:stretch>
            <a:fillRect/>
          </a:stretch>
        </p:blipFill>
        <p:spPr>
          <a:xfrm>
            <a:off x="91007" y="2745391"/>
            <a:ext cx="6675985" cy="1478945"/>
          </a:xfrm>
          <a:prstGeom prst="rect">
            <a:avLst/>
          </a:prstGeom>
        </p:spPr>
      </p:pic>
      <p:pic>
        <p:nvPicPr>
          <p:cNvPr id="6" name="Picture 5">
            <a:extLst>
              <a:ext uri="{FF2B5EF4-FFF2-40B4-BE49-F238E27FC236}">
                <a16:creationId xmlns:a16="http://schemas.microsoft.com/office/drawing/2014/main" id="{90DBDEF1-F3FD-435E-B743-A089A570F7DE}"/>
              </a:ext>
            </a:extLst>
          </p:cNvPr>
          <p:cNvPicPr>
            <a:picLocks noChangeAspect="1"/>
          </p:cNvPicPr>
          <p:nvPr/>
        </p:nvPicPr>
        <p:blipFill>
          <a:blip r:embed="rId4"/>
          <a:stretch>
            <a:fillRect/>
          </a:stretch>
        </p:blipFill>
        <p:spPr>
          <a:xfrm>
            <a:off x="4757738" y="100920"/>
            <a:ext cx="2028825" cy="1213024"/>
          </a:xfrm>
          <a:prstGeom prst="rect">
            <a:avLst/>
          </a:prstGeom>
        </p:spPr>
      </p:pic>
      <p:sp>
        <p:nvSpPr>
          <p:cNvPr id="16" name="Rectangle 1">
            <a:extLst>
              <a:ext uri="{FF2B5EF4-FFF2-40B4-BE49-F238E27FC236}">
                <a16:creationId xmlns:a16="http://schemas.microsoft.com/office/drawing/2014/main" id="{0259A78B-6260-4139-AD55-ED23BBBA425C}"/>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16">
            <a:extLst>
              <a:ext uri="{FF2B5EF4-FFF2-40B4-BE49-F238E27FC236}">
                <a16:creationId xmlns:a16="http://schemas.microsoft.com/office/drawing/2014/main" id="{6CE99C6F-0F32-4B8D-89C4-E1D3272C761C}"/>
              </a:ext>
            </a:extLst>
          </p:cNvPr>
          <p:cNvPicPr>
            <a:picLocks noChangeAspect="1"/>
          </p:cNvPicPr>
          <p:nvPr/>
        </p:nvPicPr>
        <p:blipFill>
          <a:blip r:embed="rId5"/>
          <a:stretch>
            <a:fillRect/>
          </a:stretch>
        </p:blipFill>
        <p:spPr>
          <a:xfrm>
            <a:off x="226897" y="6024558"/>
            <a:ext cx="1352691" cy="1612111"/>
          </a:xfrm>
          <a:prstGeom prst="rect">
            <a:avLst/>
          </a:prstGeom>
          <a:effectLst>
            <a:softEdge rad="12700"/>
          </a:effectLst>
        </p:spPr>
      </p:pic>
    </p:spTree>
    <p:extLst>
      <p:ext uri="{BB962C8B-B14F-4D97-AF65-F5344CB8AC3E}">
        <p14:creationId xmlns:p14="http://schemas.microsoft.com/office/powerpoint/2010/main" val="286851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380C4-E11B-42DB-AD0D-F672CB57B12A}"/>
              </a:ext>
            </a:extLst>
          </p:cNvPr>
          <p:cNvSpPr txBox="1"/>
          <p:nvPr/>
        </p:nvSpPr>
        <p:spPr>
          <a:xfrm>
            <a:off x="1514475" y="3593215"/>
            <a:ext cx="4995011" cy="3293209"/>
          </a:xfrm>
          <a:prstGeom prst="rect">
            <a:avLst/>
          </a:prstGeom>
          <a:noFill/>
        </p:spPr>
        <p:txBody>
          <a:bodyPr wrap="square" rtlCol="0">
            <a:spAutoFit/>
          </a:bodyPr>
          <a:lstStyle/>
          <a:p>
            <a:pPr marL="285750" indent="-285750" algn="just">
              <a:buClr>
                <a:srgbClr val="21AB6D"/>
              </a:buClr>
              <a:buFont typeface="Arial" panose="020B0604020202020204" pitchFamily="34" charset="0"/>
              <a:buChar char="•"/>
            </a:pPr>
            <a:r>
              <a:rPr lang="en-GB" sz="1400" dirty="0"/>
              <a:t>Children are taught that they are valued for their individuality and are safe to be themselves within our school. </a:t>
            </a:r>
          </a:p>
          <a:p>
            <a:pPr marL="285750" indent="-285750" algn="just">
              <a:buClr>
                <a:srgbClr val="21AB6D"/>
              </a:buClr>
              <a:buFont typeface="Arial" panose="020B0604020202020204" pitchFamily="34" charset="0"/>
              <a:buChar char="•"/>
            </a:pPr>
            <a:r>
              <a:rPr lang="en-GB" sz="1400" dirty="0"/>
              <a:t>Children are given opportunities to make choices and respect the choices of others.</a:t>
            </a:r>
          </a:p>
          <a:p>
            <a:pPr marL="285750" indent="-285750" algn="just">
              <a:buClr>
                <a:srgbClr val="21AB6D"/>
              </a:buClr>
              <a:buFont typeface="Arial" panose="020B0604020202020204" pitchFamily="34" charset="0"/>
              <a:buChar char="•"/>
            </a:pPr>
            <a:r>
              <a:rPr lang="en-GB" sz="1400" dirty="0"/>
              <a:t>Children are taught about significant events in history, which have led to a more inclusive society throughout the curriculum. They understand the importance of individual liberty. </a:t>
            </a:r>
          </a:p>
          <a:p>
            <a:pPr marL="285750" indent="-285750" algn="just">
              <a:buClr>
                <a:srgbClr val="21AB6D"/>
              </a:buClr>
              <a:buFont typeface="Arial" panose="020B0604020202020204" pitchFamily="34" charset="0"/>
              <a:buChar char="•"/>
            </a:pPr>
            <a:r>
              <a:rPr lang="en-GB" sz="1400" dirty="0"/>
              <a:t>Children are taught to celebrate individuality and to be excited about having the opportunity to learn about others.  </a:t>
            </a:r>
          </a:p>
          <a:p>
            <a:pPr marL="285750" indent="-285750" algn="just">
              <a:buClr>
                <a:srgbClr val="21AB6D"/>
              </a:buClr>
              <a:buFont typeface="Arial" panose="020B0604020202020204" pitchFamily="34" charset="0"/>
              <a:buChar char="•"/>
            </a:pPr>
            <a:r>
              <a:rPr lang="en-GB" sz="1400" dirty="0"/>
              <a:t>Literature is available to children throughout school, which celebrates diversity and individuality. </a:t>
            </a:r>
          </a:p>
          <a:p>
            <a:pPr marL="285750" indent="-285750" algn="just">
              <a:buClr>
                <a:srgbClr val="21AB6D"/>
              </a:buClr>
              <a:buFont typeface="Arial" panose="020B0604020202020204" pitchFamily="34" charset="0"/>
              <a:buChar char="•"/>
            </a:pPr>
            <a:r>
              <a:rPr lang="en-GB" sz="1400" dirty="0"/>
              <a:t>It is our aim that all children feel represented through our curriculum. </a:t>
            </a:r>
          </a:p>
          <a:p>
            <a:pPr marL="285750" indent="-285750" algn="just">
              <a:buClr>
                <a:srgbClr val="21AB6D"/>
              </a:buClr>
              <a:buFont typeface="Arial" panose="020B0604020202020204" pitchFamily="34" charset="0"/>
              <a:buChar char="•"/>
            </a:pPr>
            <a:endParaRPr lang="en-GB" sz="1200" dirty="0"/>
          </a:p>
        </p:txBody>
      </p:sp>
      <p:sp>
        <p:nvSpPr>
          <p:cNvPr id="6" name="TextBox 5">
            <a:extLst>
              <a:ext uri="{FF2B5EF4-FFF2-40B4-BE49-F238E27FC236}">
                <a16:creationId xmlns:a16="http://schemas.microsoft.com/office/drawing/2014/main" id="{7A9107C4-381A-40E8-A350-735B19A13C48}"/>
              </a:ext>
            </a:extLst>
          </p:cNvPr>
          <p:cNvSpPr txBox="1"/>
          <p:nvPr/>
        </p:nvSpPr>
        <p:spPr>
          <a:xfrm>
            <a:off x="1607344" y="7335236"/>
            <a:ext cx="4902142" cy="2646878"/>
          </a:xfrm>
          <a:prstGeom prst="rect">
            <a:avLst/>
          </a:prstGeom>
          <a:noFill/>
        </p:spPr>
        <p:txBody>
          <a:bodyPr wrap="square" rtlCol="0">
            <a:spAutoFit/>
          </a:bodyPr>
          <a:lstStyle/>
          <a:p>
            <a:pPr marL="285750" indent="-285750" algn="just">
              <a:buClr>
                <a:srgbClr val="21AB6D"/>
              </a:buClr>
              <a:buFont typeface="Arial" panose="020B0604020202020204" pitchFamily="34" charset="0"/>
              <a:buChar char="•"/>
            </a:pPr>
            <a:r>
              <a:rPr lang="en-GB" sz="1400" dirty="0"/>
              <a:t>All staff model respect to each other, families and children.</a:t>
            </a:r>
          </a:p>
          <a:p>
            <a:pPr marL="285750" indent="-285750" algn="just">
              <a:buClr>
                <a:srgbClr val="21AB6D"/>
              </a:buClr>
              <a:buFont typeface="Arial" panose="020B0604020202020204" pitchFamily="34" charset="0"/>
              <a:buChar char="•"/>
            </a:pPr>
            <a:r>
              <a:rPr lang="en-GB" sz="1400" dirty="0"/>
              <a:t>Respect is one of our school rules and is taught explicitly: it is an expectation of all pupils to show respect to others. </a:t>
            </a:r>
          </a:p>
          <a:p>
            <a:pPr marL="285750" indent="-285750" algn="just">
              <a:buClr>
                <a:srgbClr val="21AB6D"/>
              </a:buClr>
              <a:buFont typeface="Arial" panose="020B0604020202020204" pitchFamily="34" charset="0"/>
              <a:buChar char="•"/>
            </a:pPr>
            <a:r>
              <a:rPr lang="en-GB" sz="1400" dirty="0"/>
              <a:t>Respect comes from understanding, so our curriculum is carefully  planned to ensure that children are taught about a range of people, races and beliefs and that these are celebrated. </a:t>
            </a:r>
          </a:p>
          <a:p>
            <a:pPr marL="285750" indent="-285750" algn="just">
              <a:buClr>
                <a:srgbClr val="21AB6D"/>
              </a:buClr>
              <a:buFont typeface="Arial" panose="020B0604020202020204" pitchFamily="34" charset="0"/>
              <a:buChar char="•"/>
            </a:pPr>
            <a:r>
              <a:rPr lang="en-GB" sz="1400" dirty="0"/>
              <a:t>We are a ‘No Outsiders’ school and we promote the message that everyone is welcome: we value and celebrate differences. </a:t>
            </a:r>
          </a:p>
          <a:p>
            <a:pPr algn="just">
              <a:buClr>
                <a:srgbClr val="21AB6D"/>
              </a:buClr>
            </a:pPr>
            <a:r>
              <a:rPr lang="en-GB" sz="1400" dirty="0"/>
              <a:t> </a:t>
            </a:r>
          </a:p>
          <a:p>
            <a:pPr marL="285750" indent="-285750" algn="just">
              <a:buClr>
                <a:srgbClr val="21AB6D"/>
              </a:buClr>
              <a:buFont typeface="Arial" panose="020B0604020202020204" pitchFamily="34" charset="0"/>
              <a:buChar char="•"/>
            </a:pPr>
            <a:endParaRPr lang="en-GB" sz="1200" dirty="0"/>
          </a:p>
        </p:txBody>
      </p:sp>
      <p:pic>
        <p:nvPicPr>
          <p:cNvPr id="2" name="Picture 1">
            <a:extLst>
              <a:ext uri="{FF2B5EF4-FFF2-40B4-BE49-F238E27FC236}">
                <a16:creationId xmlns:a16="http://schemas.microsoft.com/office/drawing/2014/main" id="{980AF882-5BA8-427B-BC37-CBB7DD37675C}"/>
              </a:ext>
            </a:extLst>
          </p:cNvPr>
          <p:cNvPicPr>
            <a:picLocks noChangeAspect="1"/>
          </p:cNvPicPr>
          <p:nvPr/>
        </p:nvPicPr>
        <p:blipFill>
          <a:blip r:embed="rId2"/>
          <a:stretch>
            <a:fillRect/>
          </a:stretch>
        </p:blipFill>
        <p:spPr>
          <a:xfrm>
            <a:off x="1378744" y="354773"/>
            <a:ext cx="5237898" cy="2938527"/>
          </a:xfrm>
          <a:prstGeom prst="rect">
            <a:avLst/>
          </a:prstGeom>
        </p:spPr>
      </p:pic>
      <p:pic>
        <p:nvPicPr>
          <p:cNvPr id="7" name="Picture 6">
            <a:extLst>
              <a:ext uri="{FF2B5EF4-FFF2-40B4-BE49-F238E27FC236}">
                <a16:creationId xmlns:a16="http://schemas.microsoft.com/office/drawing/2014/main" id="{CD9083AB-52FD-44D9-BA23-235C27A8EE20}"/>
              </a:ext>
            </a:extLst>
          </p:cNvPr>
          <p:cNvPicPr>
            <a:picLocks noChangeAspect="1"/>
          </p:cNvPicPr>
          <p:nvPr/>
        </p:nvPicPr>
        <p:blipFill rotWithShape="1">
          <a:blip r:embed="rId3"/>
          <a:srcRect l="10141"/>
          <a:stretch/>
        </p:blipFill>
        <p:spPr>
          <a:xfrm>
            <a:off x="159671" y="633407"/>
            <a:ext cx="1126204" cy="1513139"/>
          </a:xfrm>
          <a:prstGeom prst="rect">
            <a:avLst/>
          </a:prstGeom>
        </p:spPr>
      </p:pic>
      <p:pic>
        <p:nvPicPr>
          <p:cNvPr id="8" name="Picture 7">
            <a:extLst>
              <a:ext uri="{FF2B5EF4-FFF2-40B4-BE49-F238E27FC236}">
                <a16:creationId xmlns:a16="http://schemas.microsoft.com/office/drawing/2014/main" id="{D02C2B0B-22C0-4197-BC3F-88876036906D}"/>
              </a:ext>
            </a:extLst>
          </p:cNvPr>
          <p:cNvPicPr>
            <a:picLocks noChangeAspect="1"/>
          </p:cNvPicPr>
          <p:nvPr/>
        </p:nvPicPr>
        <p:blipFill rotWithShape="1">
          <a:blip r:embed="rId4"/>
          <a:srcRect r="9014"/>
          <a:stretch/>
        </p:blipFill>
        <p:spPr>
          <a:xfrm>
            <a:off x="252540" y="4943883"/>
            <a:ext cx="1126204" cy="1644217"/>
          </a:xfrm>
          <a:prstGeom prst="rect">
            <a:avLst/>
          </a:prstGeom>
        </p:spPr>
      </p:pic>
      <p:pic>
        <p:nvPicPr>
          <p:cNvPr id="9" name="Picture 8">
            <a:extLst>
              <a:ext uri="{FF2B5EF4-FFF2-40B4-BE49-F238E27FC236}">
                <a16:creationId xmlns:a16="http://schemas.microsoft.com/office/drawing/2014/main" id="{E586BC9B-9504-42F6-A7B0-12A45FD22F87}"/>
              </a:ext>
            </a:extLst>
          </p:cNvPr>
          <p:cNvPicPr>
            <a:picLocks noChangeAspect="1"/>
          </p:cNvPicPr>
          <p:nvPr/>
        </p:nvPicPr>
        <p:blipFill>
          <a:blip r:embed="rId5"/>
          <a:stretch>
            <a:fillRect/>
          </a:stretch>
        </p:blipFill>
        <p:spPr>
          <a:xfrm>
            <a:off x="241358" y="3186551"/>
            <a:ext cx="1126204" cy="1534345"/>
          </a:xfrm>
          <a:prstGeom prst="rect">
            <a:avLst/>
          </a:prstGeom>
        </p:spPr>
      </p:pic>
      <p:pic>
        <p:nvPicPr>
          <p:cNvPr id="10" name="Picture 9">
            <a:extLst>
              <a:ext uri="{FF2B5EF4-FFF2-40B4-BE49-F238E27FC236}">
                <a16:creationId xmlns:a16="http://schemas.microsoft.com/office/drawing/2014/main" id="{0B389379-22EB-410D-A58F-1659073185F3}"/>
              </a:ext>
            </a:extLst>
          </p:cNvPr>
          <p:cNvPicPr>
            <a:picLocks noChangeAspect="1"/>
          </p:cNvPicPr>
          <p:nvPr/>
        </p:nvPicPr>
        <p:blipFill>
          <a:blip r:embed="rId6"/>
          <a:stretch>
            <a:fillRect/>
          </a:stretch>
        </p:blipFill>
        <p:spPr>
          <a:xfrm>
            <a:off x="241358" y="7530497"/>
            <a:ext cx="1126203" cy="1742096"/>
          </a:xfrm>
          <a:prstGeom prst="rect">
            <a:avLst/>
          </a:prstGeom>
        </p:spPr>
      </p:pic>
    </p:spTree>
    <p:extLst>
      <p:ext uri="{BB962C8B-B14F-4D97-AF65-F5344CB8AC3E}">
        <p14:creationId xmlns:p14="http://schemas.microsoft.com/office/powerpoint/2010/main" val="201636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453</Words>
  <Application>Microsoft Office PowerPoint</Application>
  <PresentationFormat>A4 Paper (210x297 mm)</PresentationFormat>
  <Paragraphs>20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Wilkes</dc:creator>
  <cp:lastModifiedBy>James Benn</cp:lastModifiedBy>
  <cp:revision>11</cp:revision>
  <dcterms:created xsi:type="dcterms:W3CDTF">2023-06-11T20:58:01Z</dcterms:created>
  <dcterms:modified xsi:type="dcterms:W3CDTF">2026-06-03T07:53:13Z</dcterms:modified>
</cp:coreProperties>
</file>