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66"/>
    <a:srgbClr val="21AB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77" d="100"/>
          <a:sy n="77" d="100"/>
        </p:scale>
        <p:origin x="30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Benn" userId="b70cc7af-eb74-4a55-8c48-8b28aba89651" providerId="ADAL" clId="{0B9460FD-E7B7-4669-B0EC-740143A76766}"/>
    <pc:docChg chg="modSld">
      <pc:chgData name="James Benn" userId="b70cc7af-eb74-4a55-8c48-8b28aba89651" providerId="ADAL" clId="{0B9460FD-E7B7-4669-B0EC-740143A76766}" dt="2026-06-03T13:22:54.373" v="6" actId="20577"/>
      <pc:docMkLst>
        <pc:docMk/>
      </pc:docMkLst>
      <pc:sldChg chg="modSp mod">
        <pc:chgData name="James Benn" userId="b70cc7af-eb74-4a55-8c48-8b28aba89651" providerId="ADAL" clId="{0B9460FD-E7B7-4669-B0EC-740143A76766}" dt="2026-06-03T13:22:54.373" v="6" actId="20577"/>
        <pc:sldMkLst>
          <pc:docMk/>
          <pc:sldMk cId="4108449442" sldId="256"/>
        </pc:sldMkLst>
        <pc:spChg chg="mod">
          <ac:chgData name="James Benn" userId="b70cc7af-eb74-4a55-8c48-8b28aba89651" providerId="ADAL" clId="{0B9460FD-E7B7-4669-B0EC-740143A76766}" dt="2026-06-03T13:22:54.373" v="6" actId="20577"/>
          <ac:spMkLst>
            <pc:docMk/>
            <pc:sldMk cId="4108449442" sldId="256"/>
            <ac:spMk id="12" creationId="{16121DCB-088E-4BA8-8B20-D9909E51E91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4489EBF-67EC-4B3B-A767-EE0D5B4F7108}" type="datetimeFigureOut">
              <a:rPr lang="en-GB" smtClean="0"/>
              <a:t>03/06/2026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8CEAD4-D734-447A-A7C6-AB9F28089146}" type="slidenum">
              <a:rPr lang="en-GB" smtClean="0"/>
              <a:t>‹#›</a:t>
            </a:fld>
            <a:endParaRPr lang="en-GB"/>
          </a:p>
        </p:txBody>
      </p:sp>
    </p:spTree>
    <p:extLst>
      <p:ext uri="{BB962C8B-B14F-4D97-AF65-F5344CB8AC3E}">
        <p14:creationId xmlns:p14="http://schemas.microsoft.com/office/powerpoint/2010/main" val="355918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489EBF-67EC-4B3B-A767-EE0D5B4F7108}" type="datetimeFigureOut">
              <a:rPr lang="en-GB" smtClean="0"/>
              <a:t>03/06/2026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8CEAD4-D734-447A-A7C6-AB9F28089146}" type="slidenum">
              <a:rPr lang="en-GB" smtClean="0"/>
              <a:t>‹#›</a:t>
            </a:fld>
            <a:endParaRPr lang="en-GB"/>
          </a:p>
        </p:txBody>
      </p:sp>
    </p:spTree>
    <p:extLst>
      <p:ext uri="{BB962C8B-B14F-4D97-AF65-F5344CB8AC3E}">
        <p14:creationId xmlns:p14="http://schemas.microsoft.com/office/powerpoint/2010/main" val="204868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489EBF-67EC-4B3B-A767-EE0D5B4F7108}" type="datetimeFigureOut">
              <a:rPr lang="en-GB" smtClean="0"/>
              <a:t>03/06/2026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8CEAD4-D734-447A-A7C6-AB9F28089146}" type="slidenum">
              <a:rPr lang="en-GB" smtClean="0"/>
              <a:t>‹#›</a:t>
            </a:fld>
            <a:endParaRPr lang="en-GB"/>
          </a:p>
        </p:txBody>
      </p:sp>
    </p:spTree>
    <p:extLst>
      <p:ext uri="{BB962C8B-B14F-4D97-AF65-F5344CB8AC3E}">
        <p14:creationId xmlns:p14="http://schemas.microsoft.com/office/powerpoint/2010/main" val="1598510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489EBF-67EC-4B3B-A767-EE0D5B4F7108}" type="datetimeFigureOut">
              <a:rPr lang="en-GB" smtClean="0"/>
              <a:t>03/06/2026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8CEAD4-D734-447A-A7C6-AB9F28089146}" type="slidenum">
              <a:rPr lang="en-GB" smtClean="0"/>
              <a:t>‹#›</a:t>
            </a:fld>
            <a:endParaRPr lang="en-GB"/>
          </a:p>
        </p:txBody>
      </p:sp>
    </p:spTree>
    <p:extLst>
      <p:ext uri="{BB962C8B-B14F-4D97-AF65-F5344CB8AC3E}">
        <p14:creationId xmlns:p14="http://schemas.microsoft.com/office/powerpoint/2010/main" val="1488057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4489EBF-67EC-4B3B-A767-EE0D5B4F7108}" type="datetimeFigureOut">
              <a:rPr lang="en-GB" smtClean="0"/>
              <a:t>03/06/2026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8CEAD4-D734-447A-A7C6-AB9F28089146}" type="slidenum">
              <a:rPr lang="en-GB" smtClean="0"/>
              <a:t>‹#›</a:t>
            </a:fld>
            <a:endParaRPr lang="en-GB"/>
          </a:p>
        </p:txBody>
      </p:sp>
    </p:spTree>
    <p:extLst>
      <p:ext uri="{BB962C8B-B14F-4D97-AF65-F5344CB8AC3E}">
        <p14:creationId xmlns:p14="http://schemas.microsoft.com/office/powerpoint/2010/main" val="3399118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4489EBF-67EC-4B3B-A767-EE0D5B4F7108}" type="datetimeFigureOut">
              <a:rPr lang="en-GB" smtClean="0"/>
              <a:t>03/06/2026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B8CEAD4-D734-447A-A7C6-AB9F28089146}" type="slidenum">
              <a:rPr lang="en-GB" smtClean="0"/>
              <a:t>‹#›</a:t>
            </a:fld>
            <a:endParaRPr lang="en-GB"/>
          </a:p>
        </p:txBody>
      </p:sp>
    </p:spTree>
    <p:extLst>
      <p:ext uri="{BB962C8B-B14F-4D97-AF65-F5344CB8AC3E}">
        <p14:creationId xmlns:p14="http://schemas.microsoft.com/office/powerpoint/2010/main" val="2939316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4489EBF-67EC-4B3B-A767-EE0D5B4F7108}" type="datetimeFigureOut">
              <a:rPr lang="en-GB" smtClean="0"/>
              <a:t>03/06/2026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B8CEAD4-D734-447A-A7C6-AB9F28089146}" type="slidenum">
              <a:rPr lang="en-GB" smtClean="0"/>
              <a:t>‹#›</a:t>
            </a:fld>
            <a:endParaRPr lang="en-GB"/>
          </a:p>
        </p:txBody>
      </p:sp>
    </p:spTree>
    <p:extLst>
      <p:ext uri="{BB962C8B-B14F-4D97-AF65-F5344CB8AC3E}">
        <p14:creationId xmlns:p14="http://schemas.microsoft.com/office/powerpoint/2010/main" val="2219320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4489EBF-67EC-4B3B-A767-EE0D5B4F7108}" type="datetimeFigureOut">
              <a:rPr lang="en-GB" smtClean="0"/>
              <a:t>03/06/2026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B8CEAD4-D734-447A-A7C6-AB9F28089146}" type="slidenum">
              <a:rPr lang="en-GB" smtClean="0"/>
              <a:t>‹#›</a:t>
            </a:fld>
            <a:endParaRPr lang="en-GB"/>
          </a:p>
        </p:txBody>
      </p:sp>
    </p:spTree>
    <p:extLst>
      <p:ext uri="{BB962C8B-B14F-4D97-AF65-F5344CB8AC3E}">
        <p14:creationId xmlns:p14="http://schemas.microsoft.com/office/powerpoint/2010/main" val="941166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489EBF-67EC-4B3B-A767-EE0D5B4F7108}" type="datetimeFigureOut">
              <a:rPr lang="en-GB" smtClean="0"/>
              <a:t>03/06/2026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B8CEAD4-D734-447A-A7C6-AB9F28089146}" type="slidenum">
              <a:rPr lang="en-GB" smtClean="0"/>
              <a:t>‹#›</a:t>
            </a:fld>
            <a:endParaRPr lang="en-GB"/>
          </a:p>
        </p:txBody>
      </p:sp>
    </p:spTree>
    <p:extLst>
      <p:ext uri="{BB962C8B-B14F-4D97-AF65-F5344CB8AC3E}">
        <p14:creationId xmlns:p14="http://schemas.microsoft.com/office/powerpoint/2010/main" val="75934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4489EBF-67EC-4B3B-A767-EE0D5B4F7108}" type="datetimeFigureOut">
              <a:rPr lang="en-GB" smtClean="0"/>
              <a:t>03/06/2026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B8CEAD4-D734-447A-A7C6-AB9F28089146}" type="slidenum">
              <a:rPr lang="en-GB" smtClean="0"/>
              <a:t>‹#›</a:t>
            </a:fld>
            <a:endParaRPr lang="en-GB"/>
          </a:p>
        </p:txBody>
      </p:sp>
    </p:spTree>
    <p:extLst>
      <p:ext uri="{BB962C8B-B14F-4D97-AF65-F5344CB8AC3E}">
        <p14:creationId xmlns:p14="http://schemas.microsoft.com/office/powerpoint/2010/main" val="3744146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4489EBF-67EC-4B3B-A767-EE0D5B4F7108}" type="datetimeFigureOut">
              <a:rPr lang="en-GB" smtClean="0"/>
              <a:t>03/06/2026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B8CEAD4-D734-447A-A7C6-AB9F28089146}" type="slidenum">
              <a:rPr lang="en-GB" smtClean="0"/>
              <a:t>‹#›</a:t>
            </a:fld>
            <a:endParaRPr lang="en-GB"/>
          </a:p>
        </p:txBody>
      </p:sp>
    </p:spTree>
    <p:extLst>
      <p:ext uri="{BB962C8B-B14F-4D97-AF65-F5344CB8AC3E}">
        <p14:creationId xmlns:p14="http://schemas.microsoft.com/office/powerpoint/2010/main" val="3920771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4489EBF-67EC-4B3B-A767-EE0D5B4F7108}" type="datetimeFigureOut">
              <a:rPr lang="en-GB" smtClean="0"/>
              <a:t>03/06/2026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B8CEAD4-D734-447A-A7C6-AB9F28089146}" type="slidenum">
              <a:rPr lang="en-GB" smtClean="0"/>
              <a:t>‹#›</a:t>
            </a:fld>
            <a:endParaRPr lang="en-GB"/>
          </a:p>
        </p:txBody>
      </p:sp>
    </p:spTree>
    <p:extLst>
      <p:ext uri="{BB962C8B-B14F-4D97-AF65-F5344CB8AC3E}">
        <p14:creationId xmlns:p14="http://schemas.microsoft.com/office/powerpoint/2010/main" val="34157438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E7E013C-9F86-4192-BD63-EC458E15E704}"/>
              </a:ext>
            </a:extLst>
          </p:cNvPr>
          <p:cNvSpPr/>
          <p:nvPr/>
        </p:nvSpPr>
        <p:spPr>
          <a:xfrm>
            <a:off x="114300" y="1192861"/>
            <a:ext cx="6643689" cy="7294305"/>
          </a:xfrm>
          <a:prstGeom prst="rect">
            <a:avLst/>
          </a:prstGeom>
        </p:spPr>
        <p:txBody>
          <a:bodyPr wrap="square">
            <a:spAutoFit/>
          </a:bodyPr>
          <a:lstStyle/>
          <a:p>
            <a:pPr algn="just"/>
            <a:r>
              <a:rPr lang="en-GB" sz="1200" dirty="0"/>
              <a:t>The Equality Act 2010 requires us to publish information that demonstrates that we have due regard for the need to:</a:t>
            </a:r>
          </a:p>
          <a:p>
            <a:pPr marL="171450" indent="-171450" algn="just">
              <a:buClr>
                <a:srgbClr val="21AB6D"/>
              </a:buClr>
              <a:buFont typeface="Arial" panose="020B0604020202020204" pitchFamily="34" charset="0"/>
              <a:buChar char="•"/>
            </a:pPr>
            <a:r>
              <a:rPr lang="en-GB" sz="1200" dirty="0"/>
              <a:t> Eliminate unlawful discrimination, harassment, victimisation and any other conduct prohibited by the Equality Act, 2010. </a:t>
            </a:r>
          </a:p>
          <a:p>
            <a:pPr marL="171450" indent="-171450" algn="just">
              <a:buClr>
                <a:srgbClr val="21AB6D"/>
              </a:buClr>
              <a:buFont typeface="Arial" panose="020B0604020202020204" pitchFamily="34" charset="0"/>
              <a:buChar char="•"/>
            </a:pPr>
            <a:r>
              <a:rPr lang="en-GB" sz="1200" dirty="0"/>
              <a:t> Advance equality of opportunity between people who share a protected characteristic and people who do not share it. </a:t>
            </a:r>
          </a:p>
          <a:p>
            <a:pPr marL="171450" indent="-171450" algn="just">
              <a:buClr>
                <a:srgbClr val="21AB6D"/>
              </a:buClr>
              <a:buFont typeface="Arial" panose="020B0604020202020204" pitchFamily="34" charset="0"/>
              <a:buChar char="•"/>
            </a:pPr>
            <a:r>
              <a:rPr lang="en-GB" sz="1200" dirty="0"/>
              <a:t>Foster good relations between people who share a protected characteristic and people who do not share it. </a:t>
            </a:r>
          </a:p>
          <a:p>
            <a:pPr algn="just"/>
            <a:endParaRPr lang="en-GB" sz="1200" dirty="0"/>
          </a:p>
          <a:p>
            <a:pPr algn="just"/>
            <a:r>
              <a:rPr lang="en-GB" sz="1200" dirty="0"/>
              <a:t>William Rhodes Primary School is an inclusive school where we nurture global citizens whose wellbeing and progress are of equal worth. Our approach to equality is based on the following key principles: </a:t>
            </a:r>
          </a:p>
          <a:p>
            <a:pPr algn="just"/>
            <a:r>
              <a:rPr lang="en-GB" sz="1200" dirty="0"/>
              <a:t>1. All learners are of equal value. </a:t>
            </a:r>
          </a:p>
          <a:p>
            <a:pPr algn="just"/>
            <a:r>
              <a:rPr lang="en-GB" sz="1200" dirty="0"/>
              <a:t>2. We recognise and respect difference. </a:t>
            </a:r>
          </a:p>
          <a:p>
            <a:pPr algn="just"/>
            <a:r>
              <a:rPr lang="en-GB" sz="1200" dirty="0"/>
              <a:t>3. We foster positive attitudes and relationships and a shared sense of cohesion and belonging. </a:t>
            </a:r>
          </a:p>
          <a:p>
            <a:pPr algn="just"/>
            <a:r>
              <a:rPr lang="en-GB" sz="1200" dirty="0"/>
              <a:t>4. An understanding of equality and diversity is crucial to our staff recruitment and development. </a:t>
            </a:r>
          </a:p>
          <a:p>
            <a:pPr algn="just"/>
            <a:r>
              <a:rPr lang="en-GB" sz="1200" dirty="0"/>
              <a:t>5. We aim to reduce and remove inequalities and barriers that already exist through education.</a:t>
            </a:r>
          </a:p>
          <a:p>
            <a:pPr algn="just"/>
            <a:r>
              <a:rPr lang="en-GB" sz="1200" dirty="0"/>
              <a:t>6. We have the highest expectations of and aspirations for all of our children. </a:t>
            </a:r>
          </a:p>
          <a:p>
            <a:pPr algn="just"/>
            <a:endParaRPr lang="en-GB" sz="1200" dirty="0"/>
          </a:p>
          <a:p>
            <a:pPr algn="just"/>
            <a:r>
              <a:rPr lang="en-GB" sz="1200" dirty="0">
                <a:solidFill>
                  <a:srgbClr val="21AB6D"/>
                </a:solidFill>
              </a:rPr>
              <a:t>We eliminate discrimination through: </a:t>
            </a:r>
          </a:p>
          <a:p>
            <a:pPr marL="171450" indent="-171450" algn="just">
              <a:buClr>
                <a:srgbClr val="21AB6D"/>
              </a:buClr>
              <a:buFont typeface="Arial" panose="020B0604020202020204" pitchFamily="34" charset="0"/>
              <a:buChar char="•"/>
            </a:pPr>
            <a:r>
              <a:rPr lang="en-GB" sz="1200" dirty="0"/>
              <a:t>Our behaviour policy ensures that all children feel safe at school and prejudicial bullying is not tolerated </a:t>
            </a:r>
          </a:p>
          <a:p>
            <a:pPr marL="171450" indent="-171450" algn="just">
              <a:buClr>
                <a:srgbClr val="21AB6D"/>
              </a:buClr>
              <a:buFont typeface="Arial" panose="020B0604020202020204" pitchFamily="34" charset="0"/>
              <a:buChar char="•"/>
            </a:pPr>
            <a:r>
              <a:rPr lang="en-GB" sz="1200" dirty="0"/>
              <a:t>Reporting, responding to and monitoring of all racist incidents</a:t>
            </a:r>
          </a:p>
          <a:p>
            <a:pPr marL="171450" indent="-171450" algn="just">
              <a:buClr>
                <a:srgbClr val="21AB6D"/>
              </a:buClr>
              <a:buFont typeface="Arial" panose="020B0604020202020204" pitchFamily="34" charset="0"/>
              <a:buChar char="•"/>
            </a:pPr>
            <a:r>
              <a:rPr lang="en-GB" sz="1200" dirty="0"/>
              <a:t>Our curriculum has been re-designed to promote respect for diversity and to challenge negative stereotyping</a:t>
            </a:r>
          </a:p>
          <a:p>
            <a:pPr marL="171450" indent="-171450" algn="just">
              <a:buClr>
                <a:srgbClr val="21AB6D"/>
              </a:buClr>
              <a:buFont typeface="Arial" panose="020B0604020202020204" pitchFamily="34" charset="0"/>
              <a:buChar char="•"/>
            </a:pPr>
            <a:r>
              <a:rPr lang="en-GB" sz="1200" dirty="0"/>
              <a:t>Assemblies, which teach directly about the protected characteristics and discrimination</a:t>
            </a:r>
          </a:p>
          <a:p>
            <a:pPr marL="171450" indent="-171450" algn="just">
              <a:buClr>
                <a:srgbClr val="21AB6D"/>
              </a:buClr>
              <a:buFont typeface="Arial" panose="020B0604020202020204" pitchFamily="34" charset="0"/>
              <a:buChar char="•"/>
            </a:pPr>
            <a:r>
              <a:rPr lang="en-GB" sz="1200" dirty="0"/>
              <a:t>Quality first teaching, which ensures equity for all learners</a:t>
            </a:r>
          </a:p>
          <a:p>
            <a:pPr marL="171450" indent="-171450" algn="just">
              <a:buClr>
                <a:srgbClr val="21AB6D"/>
              </a:buClr>
              <a:buFont typeface="Arial" panose="020B0604020202020204" pitchFamily="34" charset="0"/>
              <a:buChar char="•"/>
            </a:pPr>
            <a:r>
              <a:rPr lang="en-GB" sz="1200" dirty="0"/>
              <a:t>Tracking progress to ensure that children make rapid progress and intervening, if necessary</a:t>
            </a:r>
          </a:p>
          <a:p>
            <a:pPr marL="171450" indent="-171450" algn="just">
              <a:buClr>
                <a:srgbClr val="21AB6D"/>
              </a:buClr>
              <a:buFont typeface="Arial" panose="020B0604020202020204" pitchFamily="34" charset="0"/>
              <a:buChar char="•"/>
            </a:pPr>
            <a:r>
              <a:rPr lang="en-GB" sz="1200" dirty="0"/>
              <a:t>Ensuring that all pupils have the opportunity to access extra-curricular provisions</a:t>
            </a:r>
          </a:p>
          <a:p>
            <a:pPr marL="171450" indent="-171450" algn="just">
              <a:buClr>
                <a:srgbClr val="21AB6D"/>
              </a:buClr>
              <a:buFont typeface="Arial" panose="020B0604020202020204" pitchFamily="34" charset="0"/>
              <a:buChar char="•"/>
            </a:pPr>
            <a:r>
              <a:rPr lang="en-GB" sz="1200" dirty="0"/>
              <a:t>Listening to the pupil’s voice to evaluate the effectiveness of our policies and procedures</a:t>
            </a:r>
          </a:p>
          <a:p>
            <a:pPr algn="just"/>
            <a:endParaRPr lang="en-GB" sz="1200" dirty="0">
              <a:solidFill>
                <a:srgbClr val="21AB6D"/>
              </a:solidFill>
            </a:endParaRPr>
          </a:p>
          <a:p>
            <a:pPr algn="just"/>
            <a:r>
              <a:rPr lang="en-GB" sz="1200" dirty="0">
                <a:solidFill>
                  <a:srgbClr val="21AB6D"/>
                </a:solidFill>
              </a:rPr>
              <a:t>We advance the equality of opportunity through: </a:t>
            </a:r>
          </a:p>
          <a:p>
            <a:pPr marL="171450" indent="-171450" algn="just">
              <a:buClr>
                <a:srgbClr val="21AB6D"/>
              </a:buClr>
              <a:buFont typeface="Arial" panose="020B0604020202020204" pitchFamily="34" charset="0"/>
              <a:buChar char="•"/>
            </a:pPr>
            <a:r>
              <a:rPr lang="en-GB" sz="1200" dirty="0"/>
              <a:t>Using the information we gather to identify underachieving groups or individuals and plan targeted intervention. </a:t>
            </a:r>
          </a:p>
          <a:p>
            <a:pPr marL="171450" indent="-171450" algn="just">
              <a:buClr>
                <a:srgbClr val="21AB6D"/>
              </a:buClr>
              <a:buFont typeface="Arial" panose="020B0604020202020204" pitchFamily="34" charset="0"/>
              <a:buChar char="•"/>
            </a:pPr>
            <a:r>
              <a:rPr lang="en-GB" sz="1200" dirty="0"/>
              <a:t>Ensuring participation of parents/ carers.</a:t>
            </a:r>
          </a:p>
          <a:p>
            <a:pPr marL="171450" indent="-171450" algn="just">
              <a:buClr>
                <a:srgbClr val="21AB6D"/>
              </a:buClr>
              <a:buFont typeface="Arial" panose="020B0604020202020204" pitchFamily="34" charset="0"/>
              <a:buChar char="•"/>
            </a:pPr>
            <a:r>
              <a:rPr lang="en-GB" sz="1200" dirty="0"/>
              <a:t>Listening to pupils at all times. </a:t>
            </a:r>
          </a:p>
          <a:p>
            <a:pPr algn="just">
              <a:buClr>
                <a:srgbClr val="21AB6D"/>
              </a:buClr>
            </a:pPr>
            <a:r>
              <a:rPr lang="en-GB" sz="1200" dirty="0">
                <a:solidFill>
                  <a:srgbClr val="21AB6D"/>
                </a:solidFill>
              </a:rPr>
              <a:t>We foster good relations by:</a:t>
            </a:r>
          </a:p>
          <a:p>
            <a:pPr marL="171450" indent="-171450" algn="just">
              <a:buClr>
                <a:srgbClr val="21AB6D"/>
              </a:buClr>
              <a:buFont typeface="Arial" panose="020B0604020202020204" pitchFamily="34" charset="0"/>
              <a:buChar char="•"/>
            </a:pPr>
            <a:r>
              <a:rPr lang="en-GB" sz="1200" dirty="0"/>
              <a:t>Ensuring that William Rhodes has a place at the heart of the community we serve. </a:t>
            </a:r>
          </a:p>
          <a:p>
            <a:pPr marL="171450" indent="-171450" algn="just">
              <a:buClr>
                <a:srgbClr val="21AB6D"/>
              </a:buClr>
              <a:buFont typeface="Arial" panose="020B0604020202020204" pitchFamily="34" charset="0"/>
              <a:buChar char="•"/>
            </a:pPr>
            <a:r>
              <a:rPr lang="en-GB" sz="1200" dirty="0"/>
              <a:t>Ensuring that equality and diversity are embedded in the curriculum and assemblies. </a:t>
            </a:r>
          </a:p>
          <a:p>
            <a:endParaRPr lang="en-GB" sz="1200" dirty="0"/>
          </a:p>
        </p:txBody>
      </p:sp>
      <p:sp>
        <p:nvSpPr>
          <p:cNvPr id="7" name="TextBox 6">
            <a:extLst>
              <a:ext uri="{FF2B5EF4-FFF2-40B4-BE49-F238E27FC236}">
                <a16:creationId xmlns:a16="http://schemas.microsoft.com/office/drawing/2014/main" id="{CEB63DAF-7D23-4CDC-A6BC-D8E06EEB2509}"/>
              </a:ext>
            </a:extLst>
          </p:cNvPr>
          <p:cNvSpPr txBox="1"/>
          <p:nvPr/>
        </p:nvSpPr>
        <p:spPr>
          <a:xfrm>
            <a:off x="114300" y="8292600"/>
            <a:ext cx="6479381" cy="1200329"/>
          </a:xfrm>
          <a:prstGeom prst="rect">
            <a:avLst/>
          </a:prstGeom>
          <a:noFill/>
          <a:ln w="19050">
            <a:solidFill>
              <a:srgbClr val="21AB6D"/>
            </a:solidFill>
          </a:ln>
        </p:spPr>
        <p:txBody>
          <a:bodyPr wrap="square" rtlCol="0">
            <a:spAutoFit/>
          </a:bodyPr>
          <a:lstStyle/>
          <a:p>
            <a:r>
              <a:rPr lang="en-GB" sz="1200" b="1" dirty="0"/>
              <a:t>In order to support our pupils, raise standards and ensure inclusive teaching, we have set the following objectives:</a:t>
            </a:r>
          </a:p>
          <a:p>
            <a:pPr marL="171450" indent="-171450">
              <a:buClr>
                <a:srgbClr val="21AB6D"/>
              </a:buClr>
              <a:buFont typeface="Arial" panose="020B0604020202020204" pitchFamily="34" charset="0"/>
              <a:buChar char="•"/>
            </a:pPr>
            <a:r>
              <a:rPr lang="en-GB" sz="1200" dirty="0"/>
              <a:t>To further embed quality first teaching within all classrooms to support our universal offer to all learners, including those with SEND. </a:t>
            </a:r>
          </a:p>
          <a:p>
            <a:pPr marL="171450" indent="-171450">
              <a:buClr>
                <a:srgbClr val="21AB6D"/>
              </a:buClr>
              <a:buFont typeface="Arial" panose="020B0604020202020204" pitchFamily="34" charset="0"/>
              <a:buChar char="•"/>
            </a:pPr>
            <a:r>
              <a:rPr lang="en-GB" sz="1200" dirty="0"/>
              <a:t>To directly teach children about the protected characteristics, discrimination and our British Values. </a:t>
            </a:r>
          </a:p>
          <a:p>
            <a:pPr marL="171450" indent="-171450">
              <a:buClr>
                <a:srgbClr val="21AB6D"/>
              </a:buClr>
              <a:buFont typeface="Arial" panose="020B0604020202020204" pitchFamily="34" charset="0"/>
              <a:buChar char="•"/>
            </a:pPr>
            <a:r>
              <a:rPr lang="en-GB" sz="1200" dirty="0"/>
              <a:t>To promote the No Outsiders message, through regular assemblies and </a:t>
            </a:r>
            <a:r>
              <a:rPr lang="en-GB" sz="1200"/>
              <a:t>class discussions. </a:t>
            </a:r>
            <a:endParaRPr lang="en-GB" sz="1200" dirty="0"/>
          </a:p>
        </p:txBody>
      </p:sp>
      <p:sp>
        <p:nvSpPr>
          <p:cNvPr id="2" name="Rectangle 1">
            <a:extLst>
              <a:ext uri="{FF2B5EF4-FFF2-40B4-BE49-F238E27FC236}">
                <a16:creationId xmlns:a16="http://schemas.microsoft.com/office/drawing/2014/main" id="{6EA9AE43-D9AE-4CE3-9998-B8C7077C1E4F}"/>
              </a:ext>
            </a:extLst>
          </p:cNvPr>
          <p:cNvSpPr/>
          <p:nvPr/>
        </p:nvSpPr>
        <p:spPr>
          <a:xfrm>
            <a:off x="0" y="0"/>
            <a:ext cx="6858000" cy="1103142"/>
          </a:xfrm>
          <a:prstGeom prst="rect">
            <a:avLst/>
          </a:prstGeom>
          <a:solidFill>
            <a:srgbClr val="3399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23607E86-EF80-460E-9E75-9FDEAEC840F3}"/>
              </a:ext>
            </a:extLst>
          </p:cNvPr>
          <p:cNvSpPr/>
          <p:nvPr/>
        </p:nvSpPr>
        <p:spPr>
          <a:xfrm>
            <a:off x="182164" y="65734"/>
            <a:ext cx="1028700" cy="99448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34F69108-2825-499E-99E3-D35975195E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272" y="65734"/>
            <a:ext cx="994484" cy="994484"/>
          </a:xfrm>
          <a:prstGeom prst="rect">
            <a:avLst/>
          </a:prstGeom>
        </p:spPr>
      </p:pic>
      <p:sp>
        <p:nvSpPr>
          <p:cNvPr id="12" name="TextBox 11">
            <a:extLst>
              <a:ext uri="{FF2B5EF4-FFF2-40B4-BE49-F238E27FC236}">
                <a16:creationId xmlns:a16="http://schemas.microsoft.com/office/drawing/2014/main" id="{16121DCB-088E-4BA8-8B20-D9909E51E918}"/>
              </a:ext>
            </a:extLst>
          </p:cNvPr>
          <p:cNvSpPr txBox="1"/>
          <p:nvPr/>
        </p:nvSpPr>
        <p:spPr>
          <a:xfrm>
            <a:off x="1242259" y="228405"/>
            <a:ext cx="4872038" cy="646331"/>
          </a:xfrm>
          <a:prstGeom prst="rect">
            <a:avLst/>
          </a:prstGeom>
          <a:noFill/>
        </p:spPr>
        <p:txBody>
          <a:bodyPr wrap="square" rtlCol="0">
            <a:spAutoFit/>
          </a:bodyPr>
          <a:lstStyle/>
          <a:p>
            <a:pPr algn="ctr"/>
            <a:r>
              <a:rPr lang="en-GB" b="1" dirty="0">
                <a:solidFill>
                  <a:schemeClr val="bg1"/>
                </a:solidFill>
              </a:rPr>
              <a:t>William Rhodes Primary and Nursery School </a:t>
            </a:r>
          </a:p>
          <a:p>
            <a:pPr algn="ctr"/>
            <a:r>
              <a:rPr lang="en-GB" b="1" dirty="0">
                <a:solidFill>
                  <a:schemeClr val="bg1"/>
                </a:solidFill>
              </a:rPr>
              <a:t>Equality Statement 2025-26</a:t>
            </a:r>
          </a:p>
        </p:txBody>
      </p:sp>
    </p:spTree>
    <p:extLst>
      <p:ext uri="{BB962C8B-B14F-4D97-AF65-F5344CB8AC3E}">
        <p14:creationId xmlns:p14="http://schemas.microsoft.com/office/powerpoint/2010/main" val="41084494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TotalTime>
  <Words>459</Words>
  <Application>Microsoft Office PowerPoint</Application>
  <PresentationFormat>A4 Paper (210x297 mm)</PresentationFormat>
  <Paragraphs>36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Jenny Wilkes</dc:creator>
  <cp:lastModifiedBy>James Benn</cp:lastModifiedBy>
  <cp:revision>3</cp:revision>
  <dcterms:created xsi:type="dcterms:W3CDTF">2023-06-11T20:58:01Z</dcterms:created>
  <dcterms:modified xsi:type="dcterms:W3CDTF">2026-06-03T13:22:57Z</dcterms:modified>
</cp:coreProperties>
</file>