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77" d="100"/>
          <a:sy n="77" d="100"/>
        </p:scale>
        <p:origin x="30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Benn" userId="b70cc7af-eb74-4a55-8c48-8b28aba89651" providerId="ADAL" clId="{0B9460FD-E7B7-4669-B0EC-740143A76766}"/>
    <pc:docChg chg="modSld">
      <pc:chgData name="James Benn" userId="b70cc7af-eb74-4a55-8c48-8b28aba89651" providerId="ADAL" clId="{0B9460FD-E7B7-4669-B0EC-740143A76766}" dt="2026-06-03T13:19:26.425" v="9" actId="20577"/>
      <pc:docMkLst>
        <pc:docMk/>
      </pc:docMkLst>
      <pc:sldChg chg="modSp mod">
        <pc:chgData name="James Benn" userId="b70cc7af-eb74-4a55-8c48-8b28aba89651" providerId="ADAL" clId="{0B9460FD-E7B7-4669-B0EC-740143A76766}" dt="2026-06-03T13:19:26.425" v="9" actId="20577"/>
        <pc:sldMkLst>
          <pc:docMk/>
          <pc:sldMk cId="1355646749" sldId="256"/>
        </pc:sldMkLst>
        <pc:spChg chg="mod">
          <ac:chgData name="James Benn" userId="b70cc7af-eb74-4a55-8c48-8b28aba89651" providerId="ADAL" clId="{0B9460FD-E7B7-4669-B0EC-740143A76766}" dt="2026-06-03T13:19:26.425" v="9" actId="20577"/>
          <ac:spMkLst>
            <pc:docMk/>
            <pc:sldMk cId="1355646749" sldId="256"/>
            <ac:spMk id="4" creationId="{C97EA841-254C-4838-B8B1-FE1D74F8136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186051-2084-48EE-AFB3-CBB831A15F31}" type="datetimeFigureOut">
              <a:rPr lang="en-GB" smtClean="0"/>
              <a:t>03/06/2026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1735695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186051-2084-48EE-AFB3-CBB831A15F31}" type="datetimeFigureOut">
              <a:rPr lang="en-GB" smtClean="0"/>
              <a:t>03/06/2026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164972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186051-2084-48EE-AFB3-CBB831A15F31}" type="datetimeFigureOut">
              <a:rPr lang="en-GB" smtClean="0"/>
              <a:t>03/06/2026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4188903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186051-2084-48EE-AFB3-CBB831A15F31}" type="datetimeFigureOut">
              <a:rPr lang="en-GB" smtClean="0"/>
              <a:t>03/06/2026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2417947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186051-2084-48EE-AFB3-CBB831A15F31}" type="datetimeFigureOut">
              <a:rPr lang="en-GB" smtClean="0"/>
              <a:t>03/06/2026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4084139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186051-2084-48EE-AFB3-CBB831A15F31}" type="datetimeFigureOut">
              <a:rPr lang="en-GB" smtClean="0"/>
              <a:t>03/06/2026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2258626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186051-2084-48EE-AFB3-CBB831A15F31}" type="datetimeFigureOut">
              <a:rPr lang="en-GB" smtClean="0"/>
              <a:t>03/06/2026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2777350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186051-2084-48EE-AFB3-CBB831A15F31}" type="datetimeFigureOut">
              <a:rPr lang="en-GB" smtClean="0"/>
              <a:t>03/06/2026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3208205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186051-2084-48EE-AFB3-CBB831A15F31}" type="datetimeFigureOut">
              <a:rPr lang="en-GB" smtClean="0"/>
              <a:t>03/06/2026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832646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7186051-2084-48EE-AFB3-CBB831A15F31}" type="datetimeFigureOut">
              <a:rPr lang="en-GB" smtClean="0"/>
              <a:t>03/06/2026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3410795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7186051-2084-48EE-AFB3-CBB831A15F31}" type="datetimeFigureOut">
              <a:rPr lang="en-GB" smtClean="0"/>
              <a:t>03/06/2026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0EA751-176A-4B08-B270-A258F6A30AD7}" type="slidenum">
              <a:rPr lang="en-GB" smtClean="0"/>
              <a:t>‹#›</a:t>
            </a:fld>
            <a:endParaRPr lang="en-GB"/>
          </a:p>
        </p:txBody>
      </p:sp>
    </p:spTree>
    <p:extLst>
      <p:ext uri="{BB962C8B-B14F-4D97-AF65-F5344CB8AC3E}">
        <p14:creationId xmlns:p14="http://schemas.microsoft.com/office/powerpoint/2010/main" val="1073965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7186051-2084-48EE-AFB3-CBB831A15F31}" type="datetimeFigureOut">
              <a:rPr lang="en-GB" smtClean="0"/>
              <a:t>03/06/2026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80EA751-176A-4B08-B270-A258F6A30AD7}" type="slidenum">
              <a:rPr lang="en-GB" smtClean="0"/>
              <a:t>‹#›</a:t>
            </a:fld>
            <a:endParaRPr lang="en-GB"/>
          </a:p>
        </p:txBody>
      </p:sp>
    </p:spTree>
    <p:extLst>
      <p:ext uri="{BB962C8B-B14F-4D97-AF65-F5344CB8AC3E}">
        <p14:creationId xmlns:p14="http://schemas.microsoft.com/office/powerpoint/2010/main" val="319338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2DE363BE-F6FC-4317-B14A-E8A7D054FEF1}"/>
              </a:ext>
            </a:extLst>
          </p:cNvPr>
          <p:cNvSpPr/>
          <p:nvPr/>
        </p:nvSpPr>
        <p:spPr>
          <a:xfrm>
            <a:off x="58021" y="8498824"/>
            <a:ext cx="6657541" cy="1014792"/>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C97EA841-254C-4838-B8B1-FE1D74F81368}"/>
              </a:ext>
            </a:extLst>
          </p:cNvPr>
          <p:cNvSpPr/>
          <p:nvPr/>
        </p:nvSpPr>
        <p:spPr>
          <a:xfrm>
            <a:off x="0" y="0"/>
            <a:ext cx="6889433" cy="1377315"/>
          </a:xfrm>
          <a:prstGeom prst="rect">
            <a:avLst/>
          </a:prstGeom>
          <a:solidFill>
            <a:srgbClr val="1F9968"/>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000" b="1" dirty="0">
                <a:effectLst/>
                <a:ea typeface="Calibri" panose="020F0502020204030204" pitchFamily="34" charset="0"/>
                <a:cs typeface="Calibri" panose="020F0502020204030204" pitchFamily="34" charset="0"/>
              </a:rPr>
              <a:t>                    William Rhodes Primary and Nursery School </a:t>
            </a:r>
          </a:p>
          <a:p>
            <a:pPr algn="ctr">
              <a:lnSpc>
                <a:spcPct val="107000"/>
              </a:lnSpc>
              <a:spcAft>
                <a:spcPts val="800"/>
              </a:spcAft>
            </a:pPr>
            <a:r>
              <a:rPr lang="en-GB" b="1" dirty="0">
                <a:ea typeface="Calibri" panose="020F0502020204030204" pitchFamily="34" charset="0"/>
                <a:cs typeface="Calibri" panose="020F0502020204030204" pitchFamily="34" charset="0"/>
              </a:rPr>
              <a:t>               Mobile Phones on School Premises </a:t>
            </a:r>
          </a:p>
          <a:p>
            <a:pPr algn="ctr">
              <a:lnSpc>
                <a:spcPct val="107000"/>
              </a:lnSpc>
              <a:spcAft>
                <a:spcPts val="800"/>
              </a:spcAft>
            </a:pPr>
            <a:r>
              <a:rPr lang="en-GB" sz="1200" b="1" dirty="0">
                <a:effectLst/>
                <a:ea typeface="Calibri" panose="020F0502020204030204" pitchFamily="34" charset="0"/>
                <a:cs typeface="Calibri" panose="020F0502020204030204" pitchFamily="34" charset="0"/>
              </a:rPr>
              <a:t>             </a:t>
            </a:r>
            <a:endParaRPr lang="en-GB" sz="1200" dirty="0">
              <a:effectLst/>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50DEF5D7-D6B9-4A21-B894-F54BE36593C2}"/>
              </a:ext>
            </a:extLst>
          </p:cNvPr>
          <p:cNvPicPr/>
          <p:nvPr/>
        </p:nvPicPr>
        <p:blipFill>
          <a:blip r:embed="rId2">
            <a:extLst>
              <a:ext uri="{28A0092B-C50C-407E-A947-70E740481C1C}">
                <a14:useLocalDpi xmlns:a14="http://schemas.microsoft.com/office/drawing/2010/main" val="0"/>
              </a:ext>
            </a:extLst>
          </a:blip>
          <a:stretch>
            <a:fillRect/>
          </a:stretch>
        </p:blipFill>
        <p:spPr>
          <a:xfrm>
            <a:off x="287497" y="78898"/>
            <a:ext cx="1291272" cy="1219518"/>
          </a:xfrm>
          <a:prstGeom prst="ellipse">
            <a:avLst/>
          </a:prstGeom>
          <a:ln w="63500" cap="rnd">
            <a:noFill/>
          </a:ln>
          <a:effectLst/>
          <a:scene3d>
            <a:camera prst="orthographicFront"/>
            <a:lightRig rig="contrasting" dir="t">
              <a:rot lat="0" lon="0" rev="3000000"/>
            </a:lightRig>
          </a:scene3d>
          <a:sp3d contourW="7620">
            <a:bevelT w="95250" h="31750"/>
            <a:contourClr>
              <a:srgbClr val="333333"/>
            </a:contourClr>
          </a:sp3d>
        </p:spPr>
      </p:pic>
      <p:sp>
        <p:nvSpPr>
          <p:cNvPr id="6" name="Rectangle 5">
            <a:extLst>
              <a:ext uri="{FF2B5EF4-FFF2-40B4-BE49-F238E27FC236}">
                <a16:creationId xmlns:a16="http://schemas.microsoft.com/office/drawing/2014/main" id="{822A6DED-4FF3-4A20-B2FD-9920D32A9E2E}"/>
              </a:ext>
            </a:extLst>
          </p:cNvPr>
          <p:cNvSpPr/>
          <p:nvPr/>
        </p:nvSpPr>
        <p:spPr>
          <a:xfrm>
            <a:off x="58022" y="1456213"/>
            <a:ext cx="6773387" cy="1015663"/>
          </a:xfrm>
          <a:prstGeom prst="rect">
            <a:avLst/>
          </a:prstGeom>
        </p:spPr>
        <p:txBody>
          <a:bodyPr wrap="square">
            <a:spAutoFit/>
          </a:bodyPr>
          <a:lstStyle/>
          <a:p>
            <a:pPr algn="just"/>
            <a:r>
              <a:rPr lang="en-GB" sz="1200" dirty="0"/>
              <a:t>This policy aims to clarify that </a:t>
            </a:r>
            <a:r>
              <a:rPr lang="en-GB" sz="1200" b="1" dirty="0"/>
              <a:t>William Rhodes Primary and Nursery School is a mobile phone – free environment</a:t>
            </a:r>
            <a:r>
              <a:rPr lang="en-GB" sz="1200" dirty="0"/>
              <a:t>, to set out the reasons behind this decision and the consequences if the policy is broken.  </a:t>
            </a:r>
          </a:p>
          <a:p>
            <a:pPr algn="ctr"/>
            <a:endParaRPr lang="en-GB" sz="1200" b="1" dirty="0"/>
          </a:p>
          <a:p>
            <a:pPr algn="ctr"/>
            <a:r>
              <a:rPr lang="en-GB" sz="1200" b="1" dirty="0"/>
              <a:t>No phones may be brought to school by any pupil: they must be left at home or with parents during school hours. </a:t>
            </a:r>
          </a:p>
        </p:txBody>
      </p:sp>
      <p:sp>
        <p:nvSpPr>
          <p:cNvPr id="7" name="Rectangle 6">
            <a:extLst>
              <a:ext uri="{FF2B5EF4-FFF2-40B4-BE49-F238E27FC236}">
                <a16:creationId xmlns:a16="http://schemas.microsoft.com/office/drawing/2014/main" id="{EDA5273A-D3EB-4297-BC36-22EE4A681CB0}"/>
              </a:ext>
            </a:extLst>
          </p:cNvPr>
          <p:cNvSpPr/>
          <p:nvPr/>
        </p:nvSpPr>
        <p:spPr>
          <a:xfrm>
            <a:off x="-15717" y="2476935"/>
            <a:ext cx="6889433" cy="414337"/>
          </a:xfrm>
          <a:prstGeom prst="rect">
            <a:avLst/>
          </a:prstGeom>
          <a:solidFill>
            <a:srgbClr val="1F9968"/>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dirty="0">
                <a:ea typeface="Calibri" panose="020F0502020204030204" pitchFamily="34" charset="0"/>
                <a:cs typeface="Times New Roman" panose="02020603050405020304" pitchFamily="18" charset="0"/>
              </a:rPr>
              <a:t>Why has this decision been made?</a:t>
            </a:r>
            <a:endParaRPr lang="en-GB" sz="1600" b="1" dirty="0">
              <a:effectLst/>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5ECF4FA1-F030-44FF-9E74-6089B0F401AB}"/>
              </a:ext>
            </a:extLst>
          </p:cNvPr>
          <p:cNvSpPr/>
          <p:nvPr/>
        </p:nvSpPr>
        <p:spPr>
          <a:xfrm>
            <a:off x="947312" y="2970171"/>
            <a:ext cx="5890181" cy="830997"/>
          </a:xfrm>
          <a:prstGeom prst="rect">
            <a:avLst/>
          </a:prstGeom>
        </p:spPr>
        <p:txBody>
          <a:bodyPr wrap="square">
            <a:spAutoFit/>
          </a:bodyPr>
          <a:lstStyle/>
          <a:p>
            <a:pPr algn="just"/>
            <a:r>
              <a:rPr lang="en-GB" sz="1200" dirty="0"/>
              <a:t>Every school has a duty to create an environment that is calm, safe and free from distraction so all pupils, whatever their background, can learn and thrive. One of the greatest challenges facing schools is the presence of mobile phones. Today, by the age of 12, 97% of pupils own a mobile phone.</a:t>
            </a:r>
          </a:p>
        </p:txBody>
      </p:sp>
      <p:pic>
        <p:nvPicPr>
          <p:cNvPr id="16" name="Picture 15">
            <a:extLst>
              <a:ext uri="{FF2B5EF4-FFF2-40B4-BE49-F238E27FC236}">
                <a16:creationId xmlns:a16="http://schemas.microsoft.com/office/drawing/2014/main" id="{87ECF11E-1891-423B-A441-05F206C5AB43}"/>
              </a:ext>
            </a:extLst>
          </p:cNvPr>
          <p:cNvPicPr>
            <a:picLocks noChangeAspect="1"/>
          </p:cNvPicPr>
          <p:nvPr/>
        </p:nvPicPr>
        <p:blipFill>
          <a:blip r:embed="rId3">
            <a:duotone>
              <a:schemeClr val="accent6">
                <a:shade val="45000"/>
                <a:satMod val="135000"/>
              </a:schemeClr>
              <a:prstClr val="white"/>
            </a:duotone>
            <a:extLst>
              <a:ext uri="{BEBA8EAE-BF5A-486C-A8C5-ECC9F3942E4B}">
                <a14:imgProps xmlns:a14="http://schemas.microsoft.com/office/drawing/2010/main">
                  <a14:imgLayer r:embed="rId4">
                    <a14:imgEffect>
                      <a14:backgroundRemoval t="10000" b="90000" l="10000" r="90000">
                        <a14:foregroundMark x1="77885" y1="32237" x2="77885" y2="32237"/>
                        <a14:foregroundMark x1="69551" y1="57566" x2="69551" y2="57566"/>
                      </a14:backgroundRemoval>
                    </a14:imgEffect>
                  </a14:imgLayer>
                </a14:imgProps>
              </a:ext>
            </a:extLst>
          </a:blip>
          <a:stretch>
            <a:fillRect/>
          </a:stretch>
        </p:blipFill>
        <p:spPr>
          <a:xfrm>
            <a:off x="0" y="2878146"/>
            <a:ext cx="947312" cy="923022"/>
          </a:xfrm>
          <a:prstGeom prst="rect">
            <a:avLst/>
          </a:prstGeom>
        </p:spPr>
      </p:pic>
      <p:sp>
        <p:nvSpPr>
          <p:cNvPr id="17" name="Rectangle 16">
            <a:extLst>
              <a:ext uri="{FF2B5EF4-FFF2-40B4-BE49-F238E27FC236}">
                <a16:creationId xmlns:a16="http://schemas.microsoft.com/office/drawing/2014/main" id="{E941B889-B4AD-46CA-AC57-17A99B356A11}"/>
              </a:ext>
            </a:extLst>
          </p:cNvPr>
          <p:cNvSpPr/>
          <p:nvPr/>
        </p:nvSpPr>
        <p:spPr>
          <a:xfrm>
            <a:off x="29009" y="3846019"/>
            <a:ext cx="6831409" cy="1200329"/>
          </a:xfrm>
          <a:prstGeom prst="rect">
            <a:avLst/>
          </a:prstGeom>
        </p:spPr>
        <p:txBody>
          <a:bodyPr wrap="square">
            <a:spAutoFit/>
          </a:bodyPr>
          <a:lstStyle/>
          <a:p>
            <a:pPr algn="just"/>
            <a:r>
              <a:rPr lang="en-GB" sz="1200" dirty="0"/>
              <a:t>We owe it to our children to do what we can to remove distractions and enable them to be fully present and engaged in the classroom. We also owe it to our pupils to keep them safe at school. One in five pupils have experienced bullying online. By removing mobile phones from the school day, we can create a safe space where pupils are protected from the risks and dangers associated with social media and cyber-bullying, as well as the peer pressure and possible stigma associated with owning what are often expensive devices.</a:t>
            </a:r>
          </a:p>
        </p:txBody>
      </p:sp>
      <p:sp>
        <p:nvSpPr>
          <p:cNvPr id="18" name="Rectangle 17">
            <a:extLst>
              <a:ext uri="{FF2B5EF4-FFF2-40B4-BE49-F238E27FC236}">
                <a16:creationId xmlns:a16="http://schemas.microsoft.com/office/drawing/2014/main" id="{2CD148DF-B923-4117-AD0E-4000A0285729}"/>
              </a:ext>
            </a:extLst>
          </p:cNvPr>
          <p:cNvSpPr/>
          <p:nvPr/>
        </p:nvSpPr>
        <p:spPr>
          <a:xfrm>
            <a:off x="0" y="5157546"/>
            <a:ext cx="6889433" cy="414337"/>
          </a:xfrm>
          <a:prstGeom prst="rect">
            <a:avLst/>
          </a:prstGeom>
          <a:solidFill>
            <a:srgbClr val="1F9968"/>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dirty="0">
                <a:effectLst/>
                <a:ea typeface="Calibri" panose="020F0502020204030204" pitchFamily="34" charset="0"/>
                <a:cs typeface="Times New Roman" panose="02020603050405020304" pitchFamily="18" charset="0"/>
              </a:rPr>
              <a:t>The role of Parents:</a:t>
            </a:r>
          </a:p>
        </p:txBody>
      </p:sp>
      <p:sp>
        <p:nvSpPr>
          <p:cNvPr id="19" name="Rectangle 18">
            <a:extLst>
              <a:ext uri="{FF2B5EF4-FFF2-40B4-BE49-F238E27FC236}">
                <a16:creationId xmlns:a16="http://schemas.microsoft.com/office/drawing/2014/main" id="{0149F58D-3331-4D90-922A-3D49DA249F4D}"/>
              </a:ext>
            </a:extLst>
          </p:cNvPr>
          <p:cNvSpPr/>
          <p:nvPr/>
        </p:nvSpPr>
        <p:spPr>
          <a:xfrm>
            <a:off x="0" y="5701146"/>
            <a:ext cx="6831408" cy="1200329"/>
          </a:xfrm>
          <a:prstGeom prst="rect">
            <a:avLst/>
          </a:prstGeom>
        </p:spPr>
        <p:txBody>
          <a:bodyPr wrap="square">
            <a:spAutoFit/>
          </a:bodyPr>
          <a:lstStyle/>
          <a:p>
            <a:pPr algn="just"/>
            <a:r>
              <a:rPr lang="en-GB" sz="1200" dirty="0"/>
              <a:t>Parents have an important role in supporting the school’s policy on prohibiting the use of mobile phones and should be encouraged to reinforce and discuss the policy at home as appropriate, including the risks associated with mobile phone use and the benefits of a mobile phone-free environment. </a:t>
            </a:r>
          </a:p>
          <a:p>
            <a:pPr algn="just"/>
            <a:endParaRPr lang="en-GB" sz="1200" dirty="0"/>
          </a:p>
          <a:p>
            <a:pPr algn="just"/>
            <a:r>
              <a:rPr lang="en-GB" sz="1200" dirty="0"/>
              <a:t>Where parents need to contact their child during the school day, they should be directed to the school office, where staff should be aware of the school’s policy on relaying messages and facilitating contact. </a:t>
            </a:r>
          </a:p>
        </p:txBody>
      </p:sp>
      <p:sp>
        <p:nvSpPr>
          <p:cNvPr id="20" name="Rectangle 19">
            <a:extLst>
              <a:ext uri="{FF2B5EF4-FFF2-40B4-BE49-F238E27FC236}">
                <a16:creationId xmlns:a16="http://schemas.microsoft.com/office/drawing/2014/main" id="{9FB5B936-10AA-4E6E-9C82-190EA23806A2}"/>
              </a:ext>
            </a:extLst>
          </p:cNvPr>
          <p:cNvSpPr/>
          <p:nvPr/>
        </p:nvSpPr>
        <p:spPr>
          <a:xfrm>
            <a:off x="0" y="7073867"/>
            <a:ext cx="6889433" cy="414337"/>
          </a:xfrm>
          <a:prstGeom prst="rect">
            <a:avLst/>
          </a:prstGeom>
          <a:solidFill>
            <a:srgbClr val="1F9968"/>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dirty="0">
                <a:ea typeface="Calibri" panose="020F0502020204030204" pitchFamily="34" charset="0"/>
                <a:cs typeface="Times New Roman" panose="02020603050405020304" pitchFamily="18" charset="0"/>
              </a:rPr>
              <a:t>Consequences and Sanctions</a:t>
            </a:r>
            <a:r>
              <a:rPr lang="en-GB" sz="1600" b="1" dirty="0">
                <a:effectLst/>
                <a:ea typeface="Calibri" panose="020F0502020204030204" pitchFamily="34" charset="0"/>
                <a:cs typeface="Times New Roman" panose="02020603050405020304" pitchFamily="18" charset="0"/>
              </a:rPr>
              <a:t>:</a:t>
            </a:r>
          </a:p>
        </p:txBody>
      </p:sp>
      <p:sp>
        <p:nvSpPr>
          <p:cNvPr id="21" name="Rectangle 20">
            <a:extLst>
              <a:ext uri="{FF2B5EF4-FFF2-40B4-BE49-F238E27FC236}">
                <a16:creationId xmlns:a16="http://schemas.microsoft.com/office/drawing/2014/main" id="{767E9E9D-6BF7-47BC-937A-0DC08817A7FC}"/>
              </a:ext>
            </a:extLst>
          </p:cNvPr>
          <p:cNvSpPr/>
          <p:nvPr/>
        </p:nvSpPr>
        <p:spPr>
          <a:xfrm>
            <a:off x="58021" y="8536860"/>
            <a:ext cx="6657541" cy="938719"/>
          </a:xfrm>
          <a:prstGeom prst="rect">
            <a:avLst/>
          </a:prstGeom>
        </p:spPr>
        <p:txBody>
          <a:bodyPr wrap="square">
            <a:spAutoFit/>
          </a:bodyPr>
          <a:lstStyle/>
          <a:p>
            <a:pPr algn="just"/>
            <a:r>
              <a:rPr lang="en-GB" sz="1100" dirty="0"/>
              <a:t>Schools have the power to confiscate mobile phones or similar devices as a disciplinary penalty. The law protects staff from liability in any proceedings brought against them for any loss or damage to items they have confiscated as a sanction… Confiscation as a sanction can be an effective deterrent for a specific pupil or a general deterrent for all pupils at the school.</a:t>
            </a:r>
          </a:p>
          <a:p>
            <a:pPr algn="just"/>
            <a:r>
              <a:rPr lang="en-GB" sz="1100" dirty="0"/>
              <a:t>(DFE Mobile Phones in Schools Guidance, 2024)</a:t>
            </a:r>
          </a:p>
        </p:txBody>
      </p:sp>
      <p:sp>
        <p:nvSpPr>
          <p:cNvPr id="22" name="TextBox 21">
            <a:extLst>
              <a:ext uri="{FF2B5EF4-FFF2-40B4-BE49-F238E27FC236}">
                <a16:creationId xmlns:a16="http://schemas.microsoft.com/office/drawing/2014/main" id="{04C4E8B1-2894-4D5F-95C9-464F19A7442A}"/>
              </a:ext>
            </a:extLst>
          </p:cNvPr>
          <p:cNvSpPr txBox="1"/>
          <p:nvPr/>
        </p:nvSpPr>
        <p:spPr>
          <a:xfrm>
            <a:off x="821531" y="7599402"/>
            <a:ext cx="5910050" cy="461665"/>
          </a:xfrm>
          <a:prstGeom prst="rect">
            <a:avLst/>
          </a:prstGeom>
          <a:noFill/>
        </p:spPr>
        <p:txBody>
          <a:bodyPr wrap="square" rtlCol="0">
            <a:spAutoFit/>
          </a:bodyPr>
          <a:lstStyle/>
          <a:p>
            <a:pPr algn="just"/>
            <a:r>
              <a:rPr lang="en-GB" sz="1200" b="1" dirty="0"/>
              <a:t>If a pupil is found to have a mobile phone in school, it will be confiscated and pupils will lose their free time. Parents will need to collect the phone from the school office.</a:t>
            </a:r>
            <a:endParaRPr lang="en-GB" b="1" dirty="0"/>
          </a:p>
        </p:txBody>
      </p:sp>
      <p:pic>
        <p:nvPicPr>
          <p:cNvPr id="23" name="Picture 22">
            <a:extLst>
              <a:ext uri="{FF2B5EF4-FFF2-40B4-BE49-F238E27FC236}">
                <a16:creationId xmlns:a16="http://schemas.microsoft.com/office/drawing/2014/main" id="{458AD523-5044-437E-AA03-9B14606BB110}"/>
              </a:ext>
            </a:extLst>
          </p:cNvPr>
          <p:cNvPicPr>
            <a:picLocks noChangeAspect="1"/>
          </p:cNvPicPr>
          <p:nvPr/>
        </p:nvPicPr>
        <p:blipFill>
          <a:blip r:embed="rId5">
            <a:duotone>
              <a:schemeClr val="accent6">
                <a:shade val="45000"/>
                <a:satMod val="135000"/>
              </a:schemeClr>
              <a:prstClr val="white"/>
            </a:duotone>
            <a:extLst>
              <a:ext uri="{BEBA8EAE-BF5A-486C-A8C5-ECC9F3942E4B}">
                <a14:imgProps xmlns:a14="http://schemas.microsoft.com/office/drawing/2010/main">
                  <a14:imgLayer r:embed="rId6">
                    <a14:imgEffect>
                      <a14:backgroundRemoval t="9890" b="93407" l="9948" r="89791">
                        <a14:foregroundMark x1="12042" y1="52747" x2="12042" y2="52747"/>
                        <a14:foregroundMark x1="59162" y1="93407" x2="59162" y2="93407"/>
                      </a14:backgroundRemoval>
                    </a14:imgEffect>
                  </a14:imgLayer>
                </a14:imgProps>
              </a:ext>
            </a:extLst>
          </a:blip>
          <a:stretch>
            <a:fillRect/>
          </a:stretch>
        </p:blipFill>
        <p:spPr>
          <a:xfrm>
            <a:off x="126419" y="7554017"/>
            <a:ext cx="706005" cy="672738"/>
          </a:xfrm>
          <a:prstGeom prst="rect">
            <a:avLst/>
          </a:prstGeom>
        </p:spPr>
      </p:pic>
    </p:spTree>
    <p:extLst>
      <p:ext uri="{BB962C8B-B14F-4D97-AF65-F5344CB8AC3E}">
        <p14:creationId xmlns:p14="http://schemas.microsoft.com/office/powerpoint/2010/main" val="1355646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05104A8-3632-4E03-961B-53E94CD5E9FC}"/>
              </a:ext>
            </a:extLst>
          </p:cNvPr>
          <p:cNvSpPr/>
          <p:nvPr/>
        </p:nvSpPr>
        <p:spPr>
          <a:xfrm>
            <a:off x="211540" y="3657600"/>
            <a:ext cx="6367352" cy="784746"/>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1D6A7E77-646E-4E5E-8894-8A0058A53A2F}"/>
              </a:ext>
            </a:extLst>
          </p:cNvPr>
          <p:cNvSpPr/>
          <p:nvPr/>
        </p:nvSpPr>
        <p:spPr>
          <a:xfrm>
            <a:off x="0" y="178594"/>
            <a:ext cx="6889433" cy="414337"/>
          </a:xfrm>
          <a:prstGeom prst="rect">
            <a:avLst/>
          </a:prstGeom>
          <a:solidFill>
            <a:srgbClr val="1F9968"/>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dirty="0">
                <a:ea typeface="Calibri" panose="020F0502020204030204" pitchFamily="34" charset="0"/>
                <a:cs typeface="Times New Roman" panose="02020603050405020304" pitchFamily="18" charset="0"/>
              </a:rPr>
              <a:t>Searching Pupils:</a:t>
            </a:r>
            <a:endParaRPr lang="en-GB" sz="1600" b="1" dirty="0">
              <a:effectLst/>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C2DC4FDF-AD60-45A6-9552-BB41B2A69088}"/>
              </a:ext>
            </a:extLst>
          </p:cNvPr>
          <p:cNvSpPr/>
          <p:nvPr/>
        </p:nvSpPr>
        <p:spPr>
          <a:xfrm>
            <a:off x="-19292" y="1517324"/>
            <a:ext cx="6889433" cy="414337"/>
          </a:xfrm>
          <a:prstGeom prst="rect">
            <a:avLst/>
          </a:prstGeom>
          <a:solidFill>
            <a:srgbClr val="1F9968"/>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600" b="1" dirty="0">
                <a:effectLst/>
                <a:ea typeface="Calibri" panose="020F0502020204030204" pitchFamily="34" charset="0"/>
                <a:cs typeface="Times New Roman" panose="02020603050405020304" pitchFamily="18" charset="0"/>
              </a:rPr>
              <a:t>Children who walk home: </a:t>
            </a:r>
          </a:p>
        </p:txBody>
      </p:sp>
      <p:sp>
        <p:nvSpPr>
          <p:cNvPr id="7" name="Rectangle 6">
            <a:extLst>
              <a:ext uri="{FF2B5EF4-FFF2-40B4-BE49-F238E27FC236}">
                <a16:creationId xmlns:a16="http://schemas.microsoft.com/office/drawing/2014/main" id="{45B996C6-C50E-4CE1-9BA1-3E34ACEDC790}"/>
              </a:ext>
            </a:extLst>
          </p:cNvPr>
          <p:cNvSpPr/>
          <p:nvPr/>
        </p:nvSpPr>
        <p:spPr>
          <a:xfrm>
            <a:off x="85221" y="3805923"/>
            <a:ext cx="6493671" cy="461665"/>
          </a:xfrm>
          <a:prstGeom prst="rect">
            <a:avLst/>
          </a:prstGeom>
        </p:spPr>
        <p:txBody>
          <a:bodyPr wrap="square">
            <a:spAutoFit/>
          </a:bodyPr>
          <a:lstStyle/>
          <a:p>
            <a:pPr algn="ctr">
              <a:buClr>
                <a:srgbClr val="339966"/>
              </a:buClr>
            </a:pPr>
            <a:r>
              <a:rPr lang="en-GB" sz="1200" b="1" dirty="0">
                <a:solidFill>
                  <a:srgbClr val="339966"/>
                </a:solidFill>
              </a:rPr>
              <a:t>Thank you for abiding by this policy in our school. Together we create a positive, safe and purposeful environment, not only for the children, but also all who work and visit our school. </a:t>
            </a:r>
          </a:p>
        </p:txBody>
      </p:sp>
      <p:sp>
        <p:nvSpPr>
          <p:cNvPr id="8" name="Rectangle 7">
            <a:extLst>
              <a:ext uri="{FF2B5EF4-FFF2-40B4-BE49-F238E27FC236}">
                <a16:creationId xmlns:a16="http://schemas.microsoft.com/office/drawing/2014/main" id="{F3598B32-2F5A-4AB8-897D-0ACB655B9EFB}"/>
              </a:ext>
            </a:extLst>
          </p:cNvPr>
          <p:cNvSpPr/>
          <p:nvPr/>
        </p:nvSpPr>
        <p:spPr>
          <a:xfrm>
            <a:off x="53788" y="694531"/>
            <a:ext cx="6804212" cy="646331"/>
          </a:xfrm>
          <a:prstGeom prst="rect">
            <a:avLst/>
          </a:prstGeom>
        </p:spPr>
        <p:txBody>
          <a:bodyPr wrap="square">
            <a:spAutoFit/>
          </a:bodyPr>
          <a:lstStyle/>
          <a:p>
            <a:pPr algn="just"/>
            <a:r>
              <a:rPr lang="en-GB" sz="1200" dirty="0"/>
              <a:t>Headteachers, or staff they authorise, have a statutory power to search a pupil or their possessions where they have reasonable grounds to suspect that the pupil is in possession of a prohibited item as set out in legislation or any item identified in the school rules as an item that may be searched for.</a:t>
            </a:r>
          </a:p>
        </p:txBody>
      </p:sp>
      <p:sp>
        <p:nvSpPr>
          <p:cNvPr id="9" name="Rectangle 8">
            <a:extLst>
              <a:ext uri="{FF2B5EF4-FFF2-40B4-BE49-F238E27FC236}">
                <a16:creationId xmlns:a16="http://schemas.microsoft.com/office/drawing/2014/main" id="{960CE728-323E-4987-A576-D86277C04285}"/>
              </a:ext>
            </a:extLst>
          </p:cNvPr>
          <p:cNvSpPr/>
          <p:nvPr/>
        </p:nvSpPr>
        <p:spPr>
          <a:xfrm>
            <a:off x="85221" y="2042225"/>
            <a:ext cx="6804212" cy="1200329"/>
          </a:xfrm>
          <a:prstGeom prst="rect">
            <a:avLst/>
          </a:prstGeom>
        </p:spPr>
        <p:txBody>
          <a:bodyPr wrap="square">
            <a:spAutoFit/>
          </a:bodyPr>
          <a:lstStyle/>
          <a:p>
            <a:pPr algn="just"/>
            <a:r>
              <a:rPr lang="en-GB" sz="1200" dirty="0"/>
              <a:t>Children in Upper Key Stage Two (Years 5 and 6 only) may be granted permission to walk home by an adult who holds parental responsibility for them. If parents/ carers do not feel that their child is safe to walk to, or from school without a mobile phone, they should be supervised by an appropriate adult on their journey. </a:t>
            </a:r>
          </a:p>
          <a:p>
            <a:pPr algn="just"/>
            <a:endParaRPr lang="en-GB" sz="1200" b="1" dirty="0"/>
          </a:p>
          <a:p>
            <a:pPr algn="just"/>
            <a:r>
              <a:rPr lang="en-GB" sz="1200" b="1" dirty="0"/>
              <a:t>                            Walking home alone is not a reason for bringing mobile phones into school. </a:t>
            </a:r>
          </a:p>
        </p:txBody>
      </p:sp>
    </p:spTree>
    <p:extLst>
      <p:ext uri="{BB962C8B-B14F-4D97-AF65-F5344CB8AC3E}">
        <p14:creationId xmlns:p14="http://schemas.microsoft.com/office/powerpoint/2010/main" val="26842493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635</Words>
  <Application>Microsoft Office PowerPoint</Application>
  <PresentationFormat>A4 Paper (210x297 mm)</PresentationFormat>
  <Paragraphs>24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Jenny Wilkes</dc:creator>
  <cp:lastModifiedBy>James Benn</cp:lastModifiedBy>
  <cp:revision>8</cp:revision>
  <dcterms:created xsi:type="dcterms:W3CDTF">2024-02-16T14:29:08Z</dcterms:created>
  <dcterms:modified xsi:type="dcterms:W3CDTF">2026-06-03T13:19:36Z</dcterms:modified>
</cp:coreProperties>
</file>